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2" r:id="rId1"/>
  </p:sldMasterIdLst>
  <p:notesMasterIdLst>
    <p:notesMasterId r:id="rId23"/>
  </p:notesMasterIdLst>
  <p:handoutMasterIdLst>
    <p:handoutMasterId r:id="rId24"/>
  </p:handoutMasterIdLst>
  <p:sldIdLst>
    <p:sldId id="353" r:id="rId2"/>
    <p:sldId id="355" r:id="rId3"/>
    <p:sldId id="264" r:id="rId4"/>
    <p:sldId id="356" r:id="rId5"/>
    <p:sldId id="344" r:id="rId6"/>
    <p:sldId id="342" r:id="rId7"/>
    <p:sldId id="343" r:id="rId8"/>
    <p:sldId id="322" r:id="rId9"/>
    <p:sldId id="323" r:id="rId10"/>
    <p:sldId id="324" r:id="rId11"/>
    <p:sldId id="357" r:id="rId12"/>
    <p:sldId id="352" r:id="rId13"/>
    <p:sldId id="330" r:id="rId14"/>
    <p:sldId id="331" r:id="rId15"/>
    <p:sldId id="333" r:id="rId16"/>
    <p:sldId id="340" r:id="rId17"/>
    <p:sldId id="334" r:id="rId18"/>
    <p:sldId id="335" r:id="rId19"/>
    <p:sldId id="350" r:id="rId20"/>
    <p:sldId id="304" r:id="rId21"/>
    <p:sldId id="31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427" autoAdjust="0"/>
  </p:normalViewPr>
  <p:slideViewPr>
    <p:cSldViewPr snapToGrid="0" snapToObjects="1">
      <p:cViewPr varScale="1">
        <p:scale>
          <a:sx n="55" d="100"/>
          <a:sy n="55" d="100"/>
        </p:scale>
        <p:origin x="-180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3BCBD1-5EF2-E542-8516-A317EAB8A943}" type="doc">
      <dgm:prSet loTypeId="urn:microsoft.com/office/officeart/2005/8/layout/process1" loCatId="" qsTypeId="urn:microsoft.com/office/officeart/2005/8/quickstyle/simple4" qsCatId="simple" csTypeId="urn:microsoft.com/office/officeart/2005/8/colors/accent1_2" csCatId="accent1" phldr="1"/>
      <dgm:spPr/>
    </dgm:pt>
    <dgm:pt modelId="{F9E9A715-E7BE-C04E-B577-55DB68BB50DA}">
      <dgm:prSet phldrT="[Text]"/>
      <dgm:spPr>
        <a:solidFill>
          <a:schemeClr val="bg2">
            <a:lumMod val="25000"/>
          </a:schemeClr>
        </a:solidFill>
        <a:ln w="19050" cmpd="sng">
          <a:solidFill>
            <a:schemeClr val="bg1"/>
          </a:solidFill>
        </a:ln>
      </dgm:spPr>
      <dgm:t>
        <a:bodyPr/>
        <a:lstStyle/>
        <a:p>
          <a:r>
            <a:rPr lang="en-US" dirty="0" smtClean="0">
              <a:latin typeface="Cambria"/>
              <a:cs typeface="Cambria"/>
            </a:rPr>
            <a:t>Energy consumption</a:t>
          </a:r>
          <a:endParaRPr lang="en-US" dirty="0">
            <a:latin typeface="Cambria"/>
            <a:cs typeface="Cambria"/>
          </a:endParaRPr>
        </a:p>
      </dgm:t>
    </dgm:pt>
    <dgm:pt modelId="{9C3428A3-C36A-F64F-882C-23E9BEC75366}" type="parTrans" cxnId="{300FA737-C822-4D42-A630-BF5C73EF5CEC}">
      <dgm:prSet/>
      <dgm:spPr/>
      <dgm:t>
        <a:bodyPr/>
        <a:lstStyle/>
        <a:p>
          <a:endParaRPr lang="en-US"/>
        </a:p>
      </dgm:t>
    </dgm:pt>
    <dgm:pt modelId="{949DB6D4-7AAE-EC45-A05B-63FEEA1BFDEA}" type="sibTrans" cxnId="{300FA737-C822-4D42-A630-BF5C73EF5CEC}">
      <dgm:prSet/>
      <dgm:spPr/>
      <dgm:t>
        <a:bodyPr/>
        <a:lstStyle/>
        <a:p>
          <a:endParaRPr lang="en-US"/>
        </a:p>
      </dgm:t>
    </dgm:pt>
    <dgm:pt modelId="{B42B2A25-03BF-1E4B-83AE-08A94AE80211}">
      <dgm:prSet phldrT="[Text]"/>
      <dgm:spPr>
        <a:solidFill>
          <a:schemeClr val="accent2">
            <a:lumMod val="75000"/>
          </a:schemeClr>
        </a:solidFill>
        <a:ln w="19050" cmpd="sng">
          <a:solidFill>
            <a:srgbClr val="FFFFFF"/>
          </a:solidFill>
        </a:ln>
      </dgm:spPr>
      <dgm:t>
        <a:bodyPr/>
        <a:lstStyle/>
        <a:p>
          <a:r>
            <a:rPr lang="en-US" dirty="0" smtClean="0">
              <a:latin typeface="Cambria"/>
              <a:cs typeface="Cambria"/>
            </a:rPr>
            <a:t>CO</a:t>
          </a:r>
          <a:r>
            <a:rPr lang="en-US" baseline="-25000" dirty="0" smtClean="0">
              <a:latin typeface="Cambria"/>
              <a:cs typeface="Cambria"/>
            </a:rPr>
            <a:t>2</a:t>
          </a:r>
          <a:r>
            <a:rPr lang="en-US" dirty="0" smtClean="0">
              <a:latin typeface="Cambria"/>
              <a:cs typeface="Cambria"/>
            </a:rPr>
            <a:t> emissions</a:t>
          </a:r>
          <a:endParaRPr lang="en-US" dirty="0">
            <a:latin typeface="Cambria"/>
            <a:cs typeface="Cambria"/>
          </a:endParaRPr>
        </a:p>
      </dgm:t>
    </dgm:pt>
    <dgm:pt modelId="{DC02B7FC-4860-A244-99DC-C4CF5B51181E}" type="parTrans" cxnId="{1D9A7A4E-456D-7C45-899D-329FF7090A77}">
      <dgm:prSet/>
      <dgm:spPr/>
      <dgm:t>
        <a:bodyPr/>
        <a:lstStyle/>
        <a:p>
          <a:endParaRPr lang="en-US"/>
        </a:p>
      </dgm:t>
    </dgm:pt>
    <dgm:pt modelId="{B0BF8BE6-31B3-3743-A51B-F6484D863BA8}" type="sibTrans" cxnId="{1D9A7A4E-456D-7C45-899D-329FF7090A77}">
      <dgm:prSet/>
      <dgm:spPr/>
      <dgm:t>
        <a:bodyPr/>
        <a:lstStyle/>
        <a:p>
          <a:endParaRPr lang="en-US"/>
        </a:p>
      </dgm:t>
    </dgm:pt>
    <dgm:pt modelId="{6A7F64E5-346C-484F-B3F7-6861C9191485}">
      <dgm:prSet phldrT="[Text]"/>
      <dgm:spPr>
        <a:solidFill>
          <a:schemeClr val="tx2">
            <a:lumMod val="75000"/>
          </a:schemeClr>
        </a:solidFill>
        <a:ln w="19050" cmpd="sng">
          <a:solidFill>
            <a:srgbClr val="FFFFFF"/>
          </a:solidFill>
        </a:ln>
      </dgm:spPr>
      <dgm:t>
        <a:bodyPr/>
        <a:lstStyle/>
        <a:p>
          <a:r>
            <a:rPr lang="en-US" dirty="0" smtClean="0">
              <a:latin typeface="Cambria"/>
              <a:cs typeface="Cambria"/>
            </a:rPr>
            <a:t>Accumulation of emissions: </a:t>
          </a:r>
          <a:r>
            <a:rPr lang="en-US" b="1" dirty="0" smtClean="0">
              <a:latin typeface="Cambria"/>
              <a:cs typeface="Cambria"/>
            </a:rPr>
            <a:t>Climate change</a:t>
          </a:r>
          <a:endParaRPr lang="en-US" b="1" dirty="0">
            <a:latin typeface="Cambria"/>
            <a:cs typeface="Cambria"/>
          </a:endParaRPr>
        </a:p>
      </dgm:t>
    </dgm:pt>
    <dgm:pt modelId="{4AEBE6EA-3DE8-1645-A2CE-3B38FF6C48C4}" type="parTrans" cxnId="{AF18912E-F079-2B4E-BEAB-7E161A9CB839}">
      <dgm:prSet/>
      <dgm:spPr/>
      <dgm:t>
        <a:bodyPr/>
        <a:lstStyle/>
        <a:p>
          <a:endParaRPr lang="en-US"/>
        </a:p>
      </dgm:t>
    </dgm:pt>
    <dgm:pt modelId="{E2A673A2-7C74-234A-A806-9FDB07A70FD5}" type="sibTrans" cxnId="{AF18912E-F079-2B4E-BEAB-7E161A9CB839}">
      <dgm:prSet/>
      <dgm:spPr/>
      <dgm:t>
        <a:bodyPr/>
        <a:lstStyle/>
        <a:p>
          <a:endParaRPr lang="en-US"/>
        </a:p>
      </dgm:t>
    </dgm:pt>
    <dgm:pt modelId="{4B7173C8-5A5C-ED4A-9A47-C223163A492E}" type="pres">
      <dgm:prSet presAssocID="{FB3BCBD1-5EF2-E542-8516-A317EAB8A943}" presName="Name0" presStyleCnt="0">
        <dgm:presLayoutVars>
          <dgm:dir/>
          <dgm:resizeHandles val="exact"/>
        </dgm:presLayoutVars>
      </dgm:prSet>
      <dgm:spPr/>
    </dgm:pt>
    <dgm:pt modelId="{0EEFC7C9-D720-5646-B02E-B218A10F04EE}" type="pres">
      <dgm:prSet presAssocID="{F9E9A715-E7BE-C04E-B577-55DB68BB50DA}" presName="node" presStyleLbl="node1" presStyleIdx="0" presStyleCnt="3" custScaleY="181752">
        <dgm:presLayoutVars>
          <dgm:bulletEnabled val="1"/>
        </dgm:presLayoutVars>
      </dgm:prSet>
      <dgm:spPr/>
      <dgm:t>
        <a:bodyPr/>
        <a:lstStyle/>
        <a:p>
          <a:endParaRPr lang="en-US"/>
        </a:p>
      </dgm:t>
    </dgm:pt>
    <dgm:pt modelId="{D43B12A6-1EE7-CC41-9459-F4BAF1F4947F}" type="pres">
      <dgm:prSet presAssocID="{949DB6D4-7AAE-EC45-A05B-63FEEA1BFDEA}" presName="sibTrans" presStyleLbl="sibTrans2D1" presStyleIdx="0" presStyleCnt="2"/>
      <dgm:spPr/>
      <dgm:t>
        <a:bodyPr/>
        <a:lstStyle/>
        <a:p>
          <a:endParaRPr lang="en-US"/>
        </a:p>
      </dgm:t>
    </dgm:pt>
    <dgm:pt modelId="{A1A7D2C4-0597-6247-86D7-F9AE711B3AF1}" type="pres">
      <dgm:prSet presAssocID="{949DB6D4-7AAE-EC45-A05B-63FEEA1BFDEA}" presName="connectorText" presStyleLbl="sibTrans2D1" presStyleIdx="0" presStyleCnt="2"/>
      <dgm:spPr/>
      <dgm:t>
        <a:bodyPr/>
        <a:lstStyle/>
        <a:p>
          <a:endParaRPr lang="en-US"/>
        </a:p>
      </dgm:t>
    </dgm:pt>
    <dgm:pt modelId="{25455F38-97EF-BD4D-95B5-C4ABF3F9FDA0}" type="pres">
      <dgm:prSet presAssocID="{B42B2A25-03BF-1E4B-83AE-08A94AE80211}" presName="node" presStyleLbl="node1" presStyleIdx="1" presStyleCnt="3" custScaleY="181752">
        <dgm:presLayoutVars>
          <dgm:bulletEnabled val="1"/>
        </dgm:presLayoutVars>
      </dgm:prSet>
      <dgm:spPr/>
      <dgm:t>
        <a:bodyPr/>
        <a:lstStyle/>
        <a:p>
          <a:endParaRPr lang="en-US"/>
        </a:p>
      </dgm:t>
    </dgm:pt>
    <dgm:pt modelId="{D1A9414A-C75C-7743-BB9E-CFBBB783BF41}" type="pres">
      <dgm:prSet presAssocID="{B0BF8BE6-31B3-3743-A51B-F6484D863BA8}" presName="sibTrans" presStyleLbl="sibTrans2D1" presStyleIdx="1" presStyleCnt="2"/>
      <dgm:spPr/>
      <dgm:t>
        <a:bodyPr/>
        <a:lstStyle/>
        <a:p>
          <a:endParaRPr lang="en-US"/>
        </a:p>
      </dgm:t>
    </dgm:pt>
    <dgm:pt modelId="{CC6F299A-E535-1A43-941D-47E8099415E0}" type="pres">
      <dgm:prSet presAssocID="{B0BF8BE6-31B3-3743-A51B-F6484D863BA8}" presName="connectorText" presStyleLbl="sibTrans2D1" presStyleIdx="1" presStyleCnt="2"/>
      <dgm:spPr/>
      <dgm:t>
        <a:bodyPr/>
        <a:lstStyle/>
        <a:p>
          <a:endParaRPr lang="en-US"/>
        </a:p>
      </dgm:t>
    </dgm:pt>
    <dgm:pt modelId="{B8FC7FC5-ADF0-7946-8173-B4A53ED84B68}" type="pres">
      <dgm:prSet presAssocID="{6A7F64E5-346C-484F-B3F7-6861C9191485}" presName="node" presStyleLbl="node1" presStyleIdx="2" presStyleCnt="3" custScaleY="181752">
        <dgm:presLayoutVars>
          <dgm:bulletEnabled val="1"/>
        </dgm:presLayoutVars>
      </dgm:prSet>
      <dgm:spPr/>
      <dgm:t>
        <a:bodyPr/>
        <a:lstStyle/>
        <a:p>
          <a:endParaRPr lang="en-US"/>
        </a:p>
      </dgm:t>
    </dgm:pt>
  </dgm:ptLst>
  <dgm:cxnLst>
    <dgm:cxn modelId="{AF18912E-F079-2B4E-BEAB-7E161A9CB839}" srcId="{FB3BCBD1-5EF2-E542-8516-A317EAB8A943}" destId="{6A7F64E5-346C-484F-B3F7-6861C9191485}" srcOrd="2" destOrd="0" parTransId="{4AEBE6EA-3DE8-1645-A2CE-3B38FF6C48C4}" sibTransId="{E2A673A2-7C74-234A-A806-9FDB07A70FD5}"/>
    <dgm:cxn modelId="{1D9A7A4E-456D-7C45-899D-329FF7090A77}" srcId="{FB3BCBD1-5EF2-E542-8516-A317EAB8A943}" destId="{B42B2A25-03BF-1E4B-83AE-08A94AE80211}" srcOrd="1" destOrd="0" parTransId="{DC02B7FC-4860-A244-99DC-C4CF5B51181E}" sibTransId="{B0BF8BE6-31B3-3743-A51B-F6484D863BA8}"/>
    <dgm:cxn modelId="{6982BC93-8D03-3942-B78B-5741B36FBB1F}" type="presOf" srcId="{949DB6D4-7AAE-EC45-A05B-63FEEA1BFDEA}" destId="{D43B12A6-1EE7-CC41-9459-F4BAF1F4947F}" srcOrd="0" destOrd="0" presId="urn:microsoft.com/office/officeart/2005/8/layout/process1"/>
    <dgm:cxn modelId="{8C1C4B0B-6B55-654E-A593-9408234564FD}" type="presOf" srcId="{FB3BCBD1-5EF2-E542-8516-A317EAB8A943}" destId="{4B7173C8-5A5C-ED4A-9A47-C223163A492E}" srcOrd="0" destOrd="0" presId="urn:microsoft.com/office/officeart/2005/8/layout/process1"/>
    <dgm:cxn modelId="{7E59E5E4-CC74-364C-B90E-16724D0F0207}" type="presOf" srcId="{6A7F64E5-346C-484F-B3F7-6861C9191485}" destId="{B8FC7FC5-ADF0-7946-8173-B4A53ED84B68}" srcOrd="0" destOrd="0" presId="urn:microsoft.com/office/officeart/2005/8/layout/process1"/>
    <dgm:cxn modelId="{6D44FA12-BBB5-B843-BEC9-95E0D974C04A}" type="presOf" srcId="{B42B2A25-03BF-1E4B-83AE-08A94AE80211}" destId="{25455F38-97EF-BD4D-95B5-C4ABF3F9FDA0}" srcOrd="0" destOrd="0" presId="urn:microsoft.com/office/officeart/2005/8/layout/process1"/>
    <dgm:cxn modelId="{250129EF-267B-544C-BC65-29C7AD53242F}" type="presOf" srcId="{B0BF8BE6-31B3-3743-A51B-F6484D863BA8}" destId="{D1A9414A-C75C-7743-BB9E-CFBBB783BF41}" srcOrd="0" destOrd="0" presId="urn:microsoft.com/office/officeart/2005/8/layout/process1"/>
    <dgm:cxn modelId="{4A610700-D785-E54C-B84E-38A6E995D7FE}" type="presOf" srcId="{949DB6D4-7AAE-EC45-A05B-63FEEA1BFDEA}" destId="{A1A7D2C4-0597-6247-86D7-F9AE711B3AF1}" srcOrd="1" destOrd="0" presId="urn:microsoft.com/office/officeart/2005/8/layout/process1"/>
    <dgm:cxn modelId="{300FA737-C822-4D42-A630-BF5C73EF5CEC}" srcId="{FB3BCBD1-5EF2-E542-8516-A317EAB8A943}" destId="{F9E9A715-E7BE-C04E-B577-55DB68BB50DA}" srcOrd="0" destOrd="0" parTransId="{9C3428A3-C36A-F64F-882C-23E9BEC75366}" sibTransId="{949DB6D4-7AAE-EC45-A05B-63FEEA1BFDEA}"/>
    <dgm:cxn modelId="{C4B4618A-2C76-5841-B69F-0D1AB05B5896}" type="presOf" srcId="{F9E9A715-E7BE-C04E-B577-55DB68BB50DA}" destId="{0EEFC7C9-D720-5646-B02E-B218A10F04EE}" srcOrd="0" destOrd="0" presId="urn:microsoft.com/office/officeart/2005/8/layout/process1"/>
    <dgm:cxn modelId="{2060ABAA-4055-6442-A43D-9C0D9C1F25BC}" type="presOf" srcId="{B0BF8BE6-31B3-3743-A51B-F6484D863BA8}" destId="{CC6F299A-E535-1A43-941D-47E8099415E0}" srcOrd="1" destOrd="0" presId="urn:microsoft.com/office/officeart/2005/8/layout/process1"/>
    <dgm:cxn modelId="{4E559A22-273E-6742-BE95-C3C252E38A06}" type="presParOf" srcId="{4B7173C8-5A5C-ED4A-9A47-C223163A492E}" destId="{0EEFC7C9-D720-5646-B02E-B218A10F04EE}" srcOrd="0" destOrd="0" presId="urn:microsoft.com/office/officeart/2005/8/layout/process1"/>
    <dgm:cxn modelId="{B83FC383-4AD7-FB43-B835-DC298A79A54E}" type="presParOf" srcId="{4B7173C8-5A5C-ED4A-9A47-C223163A492E}" destId="{D43B12A6-1EE7-CC41-9459-F4BAF1F4947F}" srcOrd="1" destOrd="0" presId="urn:microsoft.com/office/officeart/2005/8/layout/process1"/>
    <dgm:cxn modelId="{98F8488E-EFA6-3749-B879-083F3E95A0AC}" type="presParOf" srcId="{D43B12A6-1EE7-CC41-9459-F4BAF1F4947F}" destId="{A1A7D2C4-0597-6247-86D7-F9AE711B3AF1}" srcOrd="0" destOrd="0" presId="urn:microsoft.com/office/officeart/2005/8/layout/process1"/>
    <dgm:cxn modelId="{ECAEA98D-854B-854C-9CBE-B18B3C6DF3BF}" type="presParOf" srcId="{4B7173C8-5A5C-ED4A-9A47-C223163A492E}" destId="{25455F38-97EF-BD4D-95B5-C4ABF3F9FDA0}" srcOrd="2" destOrd="0" presId="urn:microsoft.com/office/officeart/2005/8/layout/process1"/>
    <dgm:cxn modelId="{14BE14DD-CF9D-D642-85FE-FDF8625AB037}" type="presParOf" srcId="{4B7173C8-5A5C-ED4A-9A47-C223163A492E}" destId="{D1A9414A-C75C-7743-BB9E-CFBBB783BF41}" srcOrd="3" destOrd="0" presId="urn:microsoft.com/office/officeart/2005/8/layout/process1"/>
    <dgm:cxn modelId="{09A78D8C-9281-A146-8192-39DC77AE3B68}" type="presParOf" srcId="{D1A9414A-C75C-7743-BB9E-CFBBB783BF41}" destId="{CC6F299A-E535-1A43-941D-47E8099415E0}" srcOrd="0" destOrd="0" presId="urn:microsoft.com/office/officeart/2005/8/layout/process1"/>
    <dgm:cxn modelId="{266D06D5-84B8-174D-9182-CFB88A724C8E}" type="presParOf" srcId="{4B7173C8-5A5C-ED4A-9A47-C223163A492E}" destId="{B8FC7FC5-ADF0-7946-8173-B4A53ED84B68}"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FC7C9-D720-5646-B02E-B218A10F04EE}">
      <dsp:nvSpPr>
        <dsp:cNvPr id="0" name=""/>
        <dsp:cNvSpPr/>
      </dsp:nvSpPr>
      <dsp:spPr>
        <a:xfrm>
          <a:off x="6183" y="1349311"/>
          <a:ext cx="1848326" cy="2015621"/>
        </a:xfrm>
        <a:prstGeom prst="roundRect">
          <a:avLst>
            <a:gd name="adj" fmla="val 10000"/>
          </a:avLst>
        </a:prstGeom>
        <a:solidFill>
          <a:schemeClr val="bg2">
            <a:lumMod val="25000"/>
          </a:schemeClr>
        </a:solidFill>
        <a:ln w="19050" cmpd="sng">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Cambria"/>
              <a:cs typeface="Cambria"/>
            </a:rPr>
            <a:t>Energy consumption</a:t>
          </a:r>
          <a:endParaRPr lang="en-US" sz="2000" kern="1200" dirty="0">
            <a:latin typeface="Cambria"/>
            <a:cs typeface="Cambria"/>
          </a:endParaRPr>
        </a:p>
      </dsp:txBody>
      <dsp:txXfrm>
        <a:off x="60319" y="1403447"/>
        <a:ext cx="1740054" cy="1907349"/>
      </dsp:txXfrm>
    </dsp:sp>
    <dsp:sp modelId="{D43B12A6-1EE7-CC41-9459-F4BAF1F4947F}">
      <dsp:nvSpPr>
        <dsp:cNvPr id="0" name=""/>
        <dsp:cNvSpPr/>
      </dsp:nvSpPr>
      <dsp:spPr>
        <a:xfrm>
          <a:off x="2039342" y="2127929"/>
          <a:ext cx="391845" cy="458384"/>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2039342" y="2219606"/>
        <a:ext cx="274292" cy="275030"/>
      </dsp:txXfrm>
    </dsp:sp>
    <dsp:sp modelId="{25455F38-97EF-BD4D-95B5-C4ABF3F9FDA0}">
      <dsp:nvSpPr>
        <dsp:cNvPr id="0" name=""/>
        <dsp:cNvSpPr/>
      </dsp:nvSpPr>
      <dsp:spPr>
        <a:xfrm>
          <a:off x="2593840" y="1349311"/>
          <a:ext cx="1848326" cy="2015621"/>
        </a:xfrm>
        <a:prstGeom prst="roundRect">
          <a:avLst>
            <a:gd name="adj" fmla="val 10000"/>
          </a:avLst>
        </a:prstGeom>
        <a:solidFill>
          <a:schemeClr val="accent2">
            <a:lumMod val="75000"/>
          </a:schemeClr>
        </a:solidFill>
        <a:ln w="19050" cmpd="sng">
          <a:solidFill>
            <a:srgbClr val="FFFFFF"/>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Cambria"/>
              <a:cs typeface="Cambria"/>
            </a:rPr>
            <a:t>CO</a:t>
          </a:r>
          <a:r>
            <a:rPr lang="en-US" sz="2000" kern="1200" baseline="-25000" dirty="0" smtClean="0">
              <a:latin typeface="Cambria"/>
              <a:cs typeface="Cambria"/>
            </a:rPr>
            <a:t>2</a:t>
          </a:r>
          <a:r>
            <a:rPr lang="en-US" sz="2000" kern="1200" dirty="0" smtClean="0">
              <a:latin typeface="Cambria"/>
              <a:cs typeface="Cambria"/>
            </a:rPr>
            <a:t> emissions</a:t>
          </a:r>
          <a:endParaRPr lang="en-US" sz="2000" kern="1200" dirty="0">
            <a:latin typeface="Cambria"/>
            <a:cs typeface="Cambria"/>
          </a:endParaRPr>
        </a:p>
      </dsp:txBody>
      <dsp:txXfrm>
        <a:off x="2647976" y="1403447"/>
        <a:ext cx="1740054" cy="1907349"/>
      </dsp:txXfrm>
    </dsp:sp>
    <dsp:sp modelId="{D1A9414A-C75C-7743-BB9E-CFBBB783BF41}">
      <dsp:nvSpPr>
        <dsp:cNvPr id="0" name=""/>
        <dsp:cNvSpPr/>
      </dsp:nvSpPr>
      <dsp:spPr>
        <a:xfrm>
          <a:off x="4626999" y="2127929"/>
          <a:ext cx="391845" cy="458384"/>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4626999" y="2219606"/>
        <a:ext cx="274292" cy="275030"/>
      </dsp:txXfrm>
    </dsp:sp>
    <dsp:sp modelId="{B8FC7FC5-ADF0-7946-8173-B4A53ED84B68}">
      <dsp:nvSpPr>
        <dsp:cNvPr id="0" name=""/>
        <dsp:cNvSpPr/>
      </dsp:nvSpPr>
      <dsp:spPr>
        <a:xfrm>
          <a:off x="5181496" y="1349311"/>
          <a:ext cx="1848326" cy="2015621"/>
        </a:xfrm>
        <a:prstGeom prst="roundRect">
          <a:avLst>
            <a:gd name="adj" fmla="val 10000"/>
          </a:avLst>
        </a:prstGeom>
        <a:solidFill>
          <a:schemeClr val="tx2">
            <a:lumMod val="75000"/>
          </a:schemeClr>
        </a:solidFill>
        <a:ln w="19050" cmpd="sng">
          <a:solidFill>
            <a:srgbClr val="FFFFFF"/>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Cambria"/>
              <a:cs typeface="Cambria"/>
            </a:rPr>
            <a:t>Accumulation of emissions: </a:t>
          </a:r>
          <a:r>
            <a:rPr lang="en-US" sz="2000" b="1" kern="1200" dirty="0" smtClean="0">
              <a:latin typeface="Cambria"/>
              <a:cs typeface="Cambria"/>
            </a:rPr>
            <a:t>Climate change</a:t>
          </a:r>
          <a:endParaRPr lang="en-US" sz="2000" b="1" kern="1200" dirty="0">
            <a:latin typeface="Cambria"/>
            <a:cs typeface="Cambria"/>
          </a:endParaRPr>
        </a:p>
      </dsp:txBody>
      <dsp:txXfrm>
        <a:off x="5235632" y="1403447"/>
        <a:ext cx="1740054" cy="190734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B6529A-1B30-E34F-9084-4F36B1FA19CB}" type="datetimeFigureOut">
              <a:rPr lang="en-US" smtClean="0"/>
              <a:t>9/19/2013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80C734-567C-564D-BBFC-0C6DAA4EDC69}" type="slidenum">
              <a:rPr lang="en-US" smtClean="0"/>
              <a:t>‹#›</a:t>
            </a:fld>
            <a:endParaRPr lang="en-US"/>
          </a:p>
        </p:txBody>
      </p:sp>
    </p:spTree>
    <p:extLst>
      <p:ext uri="{BB962C8B-B14F-4D97-AF65-F5344CB8AC3E}">
        <p14:creationId xmlns:p14="http://schemas.microsoft.com/office/powerpoint/2010/main" val="7180750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95D18D-1A15-CC4C-B356-07FEB730656B}" type="datetimeFigureOut">
              <a:rPr lang="en-US" smtClean="0"/>
              <a:t>9/19/2013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2FD3A8-2707-C944-B7A7-C03B3FE22C6D}" type="slidenum">
              <a:rPr lang="en-US" smtClean="0"/>
              <a:t>‹#›</a:t>
            </a:fld>
            <a:endParaRPr lang="en-US"/>
          </a:p>
        </p:txBody>
      </p:sp>
    </p:spTree>
    <p:extLst>
      <p:ext uri="{BB962C8B-B14F-4D97-AF65-F5344CB8AC3E}">
        <p14:creationId xmlns:p14="http://schemas.microsoft.com/office/powerpoint/2010/main" val="12529059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eia.gov/forecasts/aeo/index.cfm"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ourfiniteworld.com/2012/09/17/the-close-tie-between-energy-consumption-employment-and-recession/"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Stimulate</a:t>
            </a:r>
            <a:r>
              <a:rPr lang="en-US" baseline="0" dirty="0" smtClean="0"/>
              <a:t> the students to think about what are the factors.</a:t>
            </a:r>
            <a:endParaRPr lang="en-US" dirty="0"/>
          </a:p>
        </p:txBody>
      </p:sp>
      <p:sp>
        <p:nvSpPr>
          <p:cNvPr id="4" name="Slide Number Placeholder 3"/>
          <p:cNvSpPr>
            <a:spLocks noGrp="1"/>
          </p:cNvSpPr>
          <p:nvPr>
            <p:ph type="sldNum" sz="quarter" idx="10"/>
          </p:nvPr>
        </p:nvSpPr>
        <p:spPr/>
        <p:txBody>
          <a:bodyPr/>
          <a:lstStyle/>
          <a:p>
            <a:fld id="{6C77E964-1A8B-7640-A3B4-9B836D01E65D}" type="slidenum">
              <a:rPr lang="en-US" smtClean="0"/>
              <a:t>1</a:t>
            </a:fld>
            <a:endParaRPr lang="en-US"/>
          </a:p>
        </p:txBody>
      </p:sp>
    </p:spTree>
    <p:extLst>
      <p:ext uri="{BB962C8B-B14F-4D97-AF65-F5344CB8AC3E}">
        <p14:creationId xmlns:p14="http://schemas.microsoft.com/office/powerpoint/2010/main" val="2223166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Stimulate</a:t>
            </a:r>
            <a:r>
              <a:rPr lang="en-US" baseline="0" dirty="0" smtClean="0"/>
              <a:t> the students to think about what are the factors.</a:t>
            </a:r>
            <a:endParaRPr lang="en-US" dirty="0"/>
          </a:p>
        </p:txBody>
      </p:sp>
      <p:sp>
        <p:nvSpPr>
          <p:cNvPr id="4" name="Slide Number Placeholder 3"/>
          <p:cNvSpPr>
            <a:spLocks noGrp="1"/>
          </p:cNvSpPr>
          <p:nvPr>
            <p:ph type="sldNum" sz="quarter" idx="10"/>
          </p:nvPr>
        </p:nvSpPr>
        <p:spPr/>
        <p:txBody>
          <a:bodyPr/>
          <a:lstStyle/>
          <a:p>
            <a:fld id="{6C77E964-1A8B-7640-A3B4-9B836D01E65D}" type="slidenum">
              <a:rPr lang="en-US" smtClean="0"/>
              <a:t>8</a:t>
            </a:fld>
            <a:endParaRPr lang="en-US"/>
          </a:p>
        </p:txBody>
      </p:sp>
    </p:spTree>
    <p:extLst>
      <p:ext uri="{BB962C8B-B14F-4D97-AF65-F5344CB8AC3E}">
        <p14:creationId xmlns:p14="http://schemas.microsoft.com/office/powerpoint/2010/main" val="2223166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Energy consumption patterns have changed over the history of our country as we developed new energy sources and as our uses of energy changed.</a:t>
            </a:r>
          </a:p>
          <a:p>
            <a:r>
              <a:rPr lang="en-US" sz="1200" kern="1200" dirty="0" smtClean="0">
                <a:solidFill>
                  <a:schemeClr val="tx1"/>
                </a:solidFill>
                <a:latin typeface="+mn-lt"/>
                <a:ea typeface="+mn-ea"/>
                <a:cs typeface="+mn-cs"/>
              </a:rPr>
              <a:t>Wood (a renewable energy source) served as the preeminent form of energy until the mid- to late-1800s, even though water mills were important to some early industrial growth. Coal became dominant in the late 19th century before being overtaken by petroleum products in the middle of the last century, a time when natural gas usage also rose quickly.</a:t>
            </a:r>
          </a:p>
          <a:p>
            <a:r>
              <a:rPr lang="en-US" sz="1200" kern="1200" dirty="0" smtClean="0">
                <a:solidFill>
                  <a:schemeClr val="tx1"/>
                </a:solidFill>
                <a:latin typeface="+mn-lt"/>
                <a:ea typeface="+mn-ea"/>
                <a:cs typeface="+mn-cs"/>
              </a:rPr>
              <a:t>Since the mid 20th century, usage of coal has again increased (mainly as a primary energy source for electric power generation), and a new form of energy–nuclear electric power–has made an increasingly significant contribution. After a pause in the 1970s, the use of petroleum and natural gas resumed growth, and the overall pattern of energy usage since the late 20th century has remained fairly stable.</a:t>
            </a:r>
          </a:p>
          <a:p>
            <a:r>
              <a:rPr lang="en-US" sz="1200" kern="1200" dirty="0" smtClean="0">
                <a:solidFill>
                  <a:schemeClr val="tx1"/>
                </a:solidFill>
                <a:latin typeface="+mn-lt"/>
                <a:ea typeface="+mn-ea"/>
                <a:cs typeface="+mn-cs"/>
              </a:rPr>
              <a:t>While the Nation's overall energy history is one of significant change as new forms of energy were developed, the three major fossil fuels–petroleum, natural gas, and coal, which together provided an average of 87% of total U.S. primary energy use over the past decade–have dominated the U.S. fuel mix for well over 100 years EIA's </a:t>
            </a:r>
            <a:r>
              <a:rPr lang="en-US" sz="1200" kern="1200" dirty="0" smtClean="0">
                <a:solidFill>
                  <a:schemeClr val="tx1"/>
                </a:solidFill>
                <a:latin typeface="+mn-lt"/>
                <a:ea typeface="+mn-ea"/>
                <a:cs typeface="+mn-cs"/>
                <a:hlinkClick r:id="rId3"/>
              </a:rPr>
              <a:t>Annual Energy Outlook 2011 (AEO2011) Reference case, which assumes continuation of current laws, regulations, and policies, projects continued significant reliance on the three major fossil fuels through at least 2035, when they still provide over three-quarters of the Nation's overall primary energy supply. In the AEO2011, the total fossil fuel share of energy consumption decreases from 2009 levels, as renewable energy and nuclear electric power experience modest growth, and non-hydroelectric renewable energy more than doubles between 2009 and 2035. Changes in policies could, of course, lead to changes in this projection.</a:t>
            </a:r>
            <a:endParaRPr lang="en-US" dirty="0"/>
          </a:p>
        </p:txBody>
      </p:sp>
      <p:sp>
        <p:nvSpPr>
          <p:cNvPr id="4" name="Slide Number Placeholder 3"/>
          <p:cNvSpPr>
            <a:spLocks noGrp="1"/>
          </p:cNvSpPr>
          <p:nvPr>
            <p:ph type="sldNum" sz="quarter" idx="10"/>
          </p:nvPr>
        </p:nvSpPr>
        <p:spPr/>
        <p:txBody>
          <a:bodyPr/>
          <a:lstStyle/>
          <a:p>
            <a:fld id="{6C77E964-1A8B-7640-A3B4-9B836D01E65D}" type="slidenum">
              <a:rPr lang="en-US" smtClean="0"/>
              <a:t>10</a:t>
            </a:fld>
            <a:endParaRPr lang="en-US"/>
          </a:p>
        </p:txBody>
      </p:sp>
    </p:spTree>
    <p:extLst>
      <p:ext uri="{BB962C8B-B14F-4D97-AF65-F5344CB8AC3E}">
        <p14:creationId xmlns:p14="http://schemas.microsoft.com/office/powerpoint/2010/main" val="880319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Figure 5. China’s energy consumption by source, based on BP’s Statistical Review of World Energy data.</a:t>
            </a:r>
          </a:p>
          <a:p>
            <a:endParaRPr lang="en-US" sz="1200" b="0" i="0" kern="1200" dirty="0" smtClean="0">
              <a:solidFill>
                <a:schemeClr val="tx1"/>
              </a:solidFill>
              <a:effectLst/>
              <a:latin typeface="+mn-lt"/>
              <a:ea typeface="+mn-ea"/>
              <a:cs typeface="+mn-cs"/>
            </a:endParaRPr>
          </a:p>
          <a:p>
            <a:r>
              <a:rPr lang="en-US" smtClean="0">
                <a:hlinkClick r:id="rId3"/>
              </a:rPr>
              <a:t>http://ourfiniteworld.com/2012/09/17/the-close-tie-between-energy-consumption-employment-and-recession/</a:t>
            </a:r>
            <a:endParaRPr lang="en-US" dirty="0"/>
          </a:p>
        </p:txBody>
      </p:sp>
      <p:sp>
        <p:nvSpPr>
          <p:cNvPr id="4" name="Slide Number Placeholder 3"/>
          <p:cNvSpPr>
            <a:spLocks noGrp="1"/>
          </p:cNvSpPr>
          <p:nvPr>
            <p:ph type="sldNum" sz="quarter" idx="10"/>
          </p:nvPr>
        </p:nvSpPr>
        <p:spPr/>
        <p:txBody>
          <a:bodyPr/>
          <a:lstStyle/>
          <a:p>
            <a:fld id="{6C77E964-1A8B-7640-A3B4-9B836D01E65D}" type="slidenum">
              <a:rPr lang="en-US" smtClean="0"/>
              <a:t>11</a:t>
            </a:fld>
            <a:endParaRPr lang="en-US"/>
          </a:p>
        </p:txBody>
      </p:sp>
    </p:spTree>
    <p:extLst>
      <p:ext uri="{BB962C8B-B14F-4D97-AF65-F5344CB8AC3E}">
        <p14:creationId xmlns:p14="http://schemas.microsoft.com/office/powerpoint/2010/main" val="880319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Geothermal plants produce 25 percent or more of electricity in the Philippines, Iceland, and El Salvador.</a:t>
            </a:r>
          </a:p>
          <a:p>
            <a:r>
              <a:rPr lang="en-US" sz="1200" kern="1200" dirty="0" smtClean="0">
                <a:solidFill>
                  <a:schemeClr val="tx1"/>
                </a:solidFill>
                <a:latin typeface="+mn-lt"/>
                <a:ea typeface="+mn-ea"/>
                <a:cs typeface="+mn-cs"/>
              </a:rPr>
              <a:t>e U.S. Geological Survey (USGS) estimated that conventional geothermal sources on private and accessible public lands across 13 western states have the potential capacity to produce 8,000–73,000 MW, with a mean estimate of 33,000 MW.</a:t>
            </a:r>
            <a:endParaRPr lang="en-US" dirty="0"/>
          </a:p>
        </p:txBody>
      </p:sp>
      <p:sp>
        <p:nvSpPr>
          <p:cNvPr id="4" name="Slide Number Placeholder 3"/>
          <p:cNvSpPr>
            <a:spLocks noGrp="1"/>
          </p:cNvSpPr>
          <p:nvPr>
            <p:ph type="sldNum" sz="quarter" idx="10"/>
          </p:nvPr>
        </p:nvSpPr>
        <p:spPr/>
        <p:txBody>
          <a:bodyPr/>
          <a:lstStyle/>
          <a:p>
            <a:fld id="{6C77E964-1A8B-7640-A3B4-9B836D01E65D}" type="slidenum">
              <a:rPr lang="en-US" smtClean="0"/>
              <a:t>12</a:t>
            </a:fld>
            <a:endParaRPr lang="en-US"/>
          </a:p>
        </p:txBody>
      </p:sp>
    </p:spTree>
    <p:extLst>
      <p:ext uri="{BB962C8B-B14F-4D97-AF65-F5344CB8AC3E}">
        <p14:creationId xmlns:p14="http://schemas.microsoft.com/office/powerpoint/2010/main" val="3890744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Geothermal plants produce 25 percent or more of electricity in the Philippines, Iceland, and El Salvador.</a:t>
            </a:r>
          </a:p>
          <a:p>
            <a:r>
              <a:rPr lang="en-US" sz="1200" kern="1200" dirty="0" smtClean="0">
                <a:solidFill>
                  <a:schemeClr val="tx1"/>
                </a:solidFill>
                <a:latin typeface="+mn-lt"/>
                <a:ea typeface="+mn-ea"/>
                <a:cs typeface="+mn-cs"/>
              </a:rPr>
              <a:t>e U.S. Geological Survey (USGS) estimated that conventional geothermal sources on private and accessible public lands across 13 western states have the potential capacity to produce 8,000–73,000 MW, with a mean estimate of 33,000 MW.</a:t>
            </a:r>
            <a:endParaRPr lang="en-US" dirty="0"/>
          </a:p>
        </p:txBody>
      </p:sp>
      <p:sp>
        <p:nvSpPr>
          <p:cNvPr id="4" name="Slide Number Placeholder 3"/>
          <p:cNvSpPr>
            <a:spLocks noGrp="1"/>
          </p:cNvSpPr>
          <p:nvPr>
            <p:ph type="sldNum" sz="quarter" idx="10"/>
          </p:nvPr>
        </p:nvSpPr>
        <p:spPr/>
        <p:txBody>
          <a:bodyPr/>
          <a:lstStyle/>
          <a:p>
            <a:fld id="{6C77E964-1A8B-7640-A3B4-9B836D01E65D}" type="slidenum">
              <a:rPr lang="en-US" smtClean="0"/>
              <a:t>13</a:t>
            </a:fld>
            <a:endParaRPr lang="en-US"/>
          </a:p>
        </p:txBody>
      </p:sp>
    </p:spTree>
    <p:extLst>
      <p:ext uri="{BB962C8B-B14F-4D97-AF65-F5344CB8AC3E}">
        <p14:creationId xmlns:p14="http://schemas.microsoft.com/office/powerpoint/2010/main" val="3890744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he 1973 oil crisis started in October 1973, when the members of Organization of Arab Petroleum Exporting Countries or the OAPEC (consisting of the Arab members of OPEC, plus Egypt, Syria and Tunisia) proclaimed an oil embargo.</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That year, Egypt and Syria, with the support of other Arab nations, launched a surprise attack on Israel on the holiest day of the Jewish calendar, Yom Kippur. Israel went on full nuclear alert, loading warheads into planes and long-range missiles.[1] The United States chose to re-supply Israel with arms and in response, OAPEC decided to retaliate against the United States, announcing an oil embargo.[2] It lasted until March 1974.[3]</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With the Arab nations' actions seen as initiating the oil embargo and the long-term possibility of high oil prices, disrupted supply, and recession, a strong rift was created within NATO. Additionally, some European nations and Japan sought to disassociate themselves from the U.S. policy in the Middle East. Arab oil producers had also linked the end of the embargo with successful U.S. efforts to create peace in the Middle East, which complicated the situation. To address these developments, the Nixon Administration began parallel negotiations with both Arab oil producers to end the embargo, and with Egypt, Syria, and Israel to arrange an Israeli pull back from the Sinai and the Golan Heights after the Arabs withdrew from Israeli territory. By January 18, 1974, Secretary of State Henry Kissinger had negotiated an Israeli troop withdrawal from parts of the Sinai. The promise of a negotiated settlement between Israel and Syria was sufficient to convince Arab oil producers to lift the embargo in March 1974.[</a:t>
            </a:r>
            <a:endParaRPr lang="en-US" dirty="0"/>
          </a:p>
        </p:txBody>
      </p:sp>
      <p:sp>
        <p:nvSpPr>
          <p:cNvPr id="4" name="Slide Number Placeholder 3"/>
          <p:cNvSpPr>
            <a:spLocks noGrp="1"/>
          </p:cNvSpPr>
          <p:nvPr>
            <p:ph type="sldNum" sz="quarter" idx="10"/>
          </p:nvPr>
        </p:nvSpPr>
        <p:spPr/>
        <p:txBody>
          <a:bodyPr/>
          <a:lstStyle/>
          <a:p>
            <a:fld id="{6C77E964-1A8B-7640-A3B4-9B836D01E65D}" type="slidenum">
              <a:rPr lang="en-US" smtClean="0"/>
              <a:t>14</a:t>
            </a:fld>
            <a:endParaRPr lang="en-US"/>
          </a:p>
        </p:txBody>
      </p:sp>
    </p:spTree>
    <p:extLst>
      <p:ext uri="{BB962C8B-B14F-4D97-AF65-F5344CB8AC3E}">
        <p14:creationId xmlns:p14="http://schemas.microsoft.com/office/powerpoint/2010/main" val="877862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Stimulate</a:t>
            </a:r>
            <a:r>
              <a:rPr lang="en-US" baseline="0" dirty="0" smtClean="0"/>
              <a:t> the students to think about what are the factors.</a:t>
            </a:r>
            <a:endParaRPr lang="en-US" dirty="0"/>
          </a:p>
        </p:txBody>
      </p:sp>
      <p:sp>
        <p:nvSpPr>
          <p:cNvPr id="4" name="Slide Number Placeholder 3"/>
          <p:cNvSpPr>
            <a:spLocks noGrp="1"/>
          </p:cNvSpPr>
          <p:nvPr>
            <p:ph type="sldNum" sz="quarter" idx="10"/>
          </p:nvPr>
        </p:nvSpPr>
        <p:spPr/>
        <p:txBody>
          <a:bodyPr/>
          <a:lstStyle/>
          <a:p>
            <a:fld id="{6C77E964-1A8B-7640-A3B4-9B836D01E65D}" type="slidenum">
              <a:rPr lang="en-US" smtClean="0"/>
              <a:t>15</a:t>
            </a:fld>
            <a:endParaRPr lang="en-US"/>
          </a:p>
        </p:txBody>
      </p:sp>
    </p:spTree>
    <p:extLst>
      <p:ext uri="{BB962C8B-B14F-4D97-AF65-F5344CB8AC3E}">
        <p14:creationId xmlns:p14="http://schemas.microsoft.com/office/powerpoint/2010/main" val="2223166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MAP: Total emissions and energy near the per capita values</a:t>
            </a:r>
          </a:p>
          <a:p>
            <a:r>
              <a:rPr lang="en-US" baseline="0" dirty="0" smtClean="0"/>
              <a:t>Second MAP: Annual emissions of each country stacked compared with global emissions.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D2FD3A8-2707-C944-B7A7-C03B3FE22C6D}" type="slidenum">
              <a:rPr lang="en-US" smtClean="0"/>
              <a:t>18</a:t>
            </a:fld>
            <a:endParaRPr lang="en-US"/>
          </a:p>
        </p:txBody>
      </p:sp>
    </p:spTree>
    <p:extLst>
      <p:ext uri="{BB962C8B-B14F-4D97-AF65-F5344CB8AC3E}">
        <p14:creationId xmlns:p14="http://schemas.microsoft.com/office/powerpoint/2010/main" val="531639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7EF552-959F-A44E-88E5-C7B6EB74E1AC}" type="datetime2">
              <a:rPr lang="en-US" smtClean="0"/>
              <a:t>Thursday, September 19,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1708897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45B3B-9BBF-1D40-A8A8-DCF6003F344B}" type="datetime2">
              <a:rPr lang="en-US" smtClean="0"/>
              <a:t>Thursday, September 19,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234084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F5BE92-EE41-3245-B42B-8EF92A6CB50D}" type="datetime2">
              <a:rPr lang="en-US" smtClean="0"/>
              <a:t>Thursday, September 19,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097453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669B7D-3BBC-954F-AE39-831CBFADBDEE}" type="datetime2">
              <a:rPr lang="en-US" smtClean="0"/>
              <a:t>Thursday, September 19,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4124670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3BC363-8DBB-6C4C-9173-ECF3E2AFCFF8}" type="datetime2">
              <a:rPr lang="en-US" smtClean="0"/>
              <a:t>Thursday, September 19,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282838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9ECB7B-807A-ED4E-BC9E-EF2630717D0D}" type="datetime2">
              <a:rPr lang="en-US" smtClean="0"/>
              <a:t>Thursday, September 19,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2327225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661EDF-25F4-E64F-B58A-28B3A50D98CE}" type="datetime2">
              <a:rPr lang="en-US" smtClean="0"/>
              <a:t>Thursday, September 19, 2013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351660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E67800-A581-744B-A677-75D816584B0B}" type="datetime2">
              <a:rPr lang="en-US" smtClean="0"/>
              <a:t>Thursday, September 19, 2013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1471436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BE4D99-6500-1A49-8B6B-58E32789F0BB}" type="datetime2">
              <a:rPr lang="en-US" smtClean="0"/>
              <a:t>Thursday, September 19, 2013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340107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FACD35-7EE1-8E46-A2D0-80AFAE26EC76}" type="datetime2">
              <a:rPr lang="en-US" smtClean="0"/>
              <a:t>Thursday, September 19,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384510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A7FF4D-A409-7D46-9E7B-BA1451384DDB}" type="datetime2">
              <a:rPr lang="en-US" smtClean="0"/>
              <a:t>Thursday, September 19,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extLst>
      <p:ext uri="{BB962C8B-B14F-4D97-AF65-F5344CB8AC3E}">
        <p14:creationId xmlns:p14="http://schemas.microsoft.com/office/powerpoint/2010/main" val="1311749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EDC2B-6725-A241-9D76-AD112D5D90AA}" type="datetime2">
              <a:rPr lang="en-US" smtClean="0"/>
              <a:t>Thursday, September 19, 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1" cap="none" spc="0">
                <a:ln w="18000">
                  <a:solidFill>
                    <a:schemeClr val="accent2">
                      <a:satMod val="140000"/>
                    </a:schemeClr>
                  </a:solidFill>
                  <a:prstDash val="solid"/>
                  <a:miter lim="800000"/>
                </a:ln>
                <a:noFill/>
                <a:effectLst>
                  <a:outerShdw blurRad="25500" dist="23000" dir="7020000" algn="tl">
                    <a:srgbClr val="000000">
                      <a:alpha val="50000"/>
                    </a:srgbClr>
                  </a:outerShdw>
                </a:effectLst>
              </a:defRPr>
            </a:lvl1pPr>
          </a:lstStyle>
          <a:p>
            <a:fld id="{0CFEC368-1D7A-4F81-ABF6-AE0E36BAF64C}" type="slidenum">
              <a:rPr lang="en-US" smtClean="0"/>
              <a:pPr/>
              <a:t>‹#›</a:t>
            </a:fld>
            <a:endParaRPr lang="en-US" dirty="0"/>
          </a:p>
        </p:txBody>
      </p:sp>
    </p:spTree>
    <p:extLst>
      <p:ext uri="{BB962C8B-B14F-4D97-AF65-F5344CB8AC3E}">
        <p14:creationId xmlns:p14="http://schemas.microsoft.com/office/powerpoint/2010/main" val="349677140"/>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emf"/><Relationship Id="rId7" Type="http://schemas.openxmlformats.org/officeDocument/2006/relationships/image" Target="../media/image25.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0.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624333"/>
            <a:ext cx="8229600" cy="2222384"/>
          </a:xfrm>
        </p:spPr>
        <p:txBody>
          <a:bodyPr>
            <a:normAutofit/>
          </a:bodyPr>
          <a:lstStyle/>
          <a:p>
            <a:r>
              <a:rPr lang="en-US" sz="4000" b="1" dirty="0" smtClean="0">
                <a:solidFill>
                  <a:srgbClr val="FFFFFF"/>
                </a:solidFill>
                <a:latin typeface="Cambria"/>
                <a:cs typeface="Cambria"/>
              </a:rPr>
              <a:t>International Perspectives to Energy, Emissions, and Global Warming</a:t>
            </a:r>
            <a:endParaRPr lang="en-US" sz="4000" b="1" dirty="0">
              <a:solidFill>
                <a:srgbClr val="FFFFFF"/>
              </a:solidFill>
              <a:latin typeface="Cambria"/>
              <a:cs typeface="Cambria"/>
            </a:endParaRPr>
          </a:p>
        </p:txBody>
      </p:sp>
    </p:spTree>
    <p:extLst>
      <p:ext uri="{BB962C8B-B14F-4D97-AF65-F5344CB8AC3E}">
        <p14:creationId xmlns:p14="http://schemas.microsoft.com/office/powerpoint/2010/main" val="362275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90588"/>
            <a:ext cx="8229600" cy="1143000"/>
          </a:xfrm>
        </p:spPr>
        <p:txBody>
          <a:bodyPr/>
          <a:lstStyle/>
          <a:p>
            <a:r>
              <a:rPr lang="en-US" dirty="0" smtClean="0">
                <a:solidFill>
                  <a:srgbClr val="FFFFFF"/>
                </a:solidFill>
                <a:latin typeface="Cambria"/>
                <a:cs typeface="Cambria"/>
              </a:rPr>
              <a:t>United States</a:t>
            </a:r>
            <a:endParaRPr lang="en-US" dirty="0">
              <a:solidFill>
                <a:srgbClr val="FFFFFF"/>
              </a:solidFill>
              <a:latin typeface="Cambria"/>
              <a:cs typeface="Cambria"/>
            </a:endParaRPr>
          </a:p>
        </p:txBody>
      </p:sp>
      <p:pic>
        <p:nvPicPr>
          <p:cNvPr id="4" name="Content Placeholder 3" descr="historical_energy_consumption.png"/>
          <p:cNvPicPr>
            <a:picLocks noGrp="1" noChangeAspect="1"/>
          </p:cNvPicPr>
          <p:nvPr>
            <p:ph idx="1"/>
          </p:nvPr>
        </p:nvPicPr>
        <p:blipFill>
          <a:blip r:embed="rId3">
            <a:extLst>
              <a:ext uri="{28A0092B-C50C-407E-A947-70E740481C1C}">
                <a14:useLocalDpi xmlns:a14="http://schemas.microsoft.com/office/drawing/2010/main" val="0"/>
              </a:ext>
            </a:extLst>
          </a:blip>
          <a:srcRect t="-5797" b="-5797"/>
          <a:stretch>
            <a:fillRect/>
          </a:stretch>
        </p:blipFill>
        <p:spPr>
          <a:xfrm>
            <a:off x="457200" y="977394"/>
            <a:ext cx="8330700" cy="5614104"/>
          </a:xfrm>
        </p:spPr>
      </p:pic>
      <p:pic>
        <p:nvPicPr>
          <p:cNvPr id="6" name="Picture 5"/>
          <p:cNvPicPr>
            <a:picLocks noChangeAspect="1"/>
          </p:cNvPicPr>
          <p:nvPr/>
        </p:nvPicPr>
        <p:blipFill>
          <a:blip r:embed="rId4"/>
          <a:stretch>
            <a:fillRect/>
          </a:stretch>
        </p:blipFill>
        <p:spPr>
          <a:xfrm>
            <a:off x="1862506" y="431789"/>
            <a:ext cx="1027502" cy="544576"/>
          </a:xfrm>
          <a:prstGeom prst="rect">
            <a:avLst/>
          </a:prstGeom>
        </p:spPr>
      </p:pic>
    </p:spTree>
    <p:extLst>
      <p:ext uri="{BB962C8B-B14F-4D97-AF65-F5344CB8AC3E}">
        <p14:creationId xmlns:p14="http://schemas.microsoft.com/office/powerpoint/2010/main" val="166908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90588"/>
            <a:ext cx="8229600" cy="1143000"/>
          </a:xfrm>
        </p:spPr>
        <p:txBody>
          <a:bodyPr/>
          <a:lstStyle/>
          <a:p>
            <a:r>
              <a:rPr lang="en-US" dirty="0" smtClean="0">
                <a:solidFill>
                  <a:srgbClr val="FFFFFF"/>
                </a:solidFill>
                <a:latin typeface="Cambria"/>
                <a:cs typeface="Cambria"/>
              </a:rPr>
              <a:t>China</a:t>
            </a:r>
            <a:endParaRPr lang="en-US" dirty="0">
              <a:solidFill>
                <a:srgbClr val="FFFFFF"/>
              </a:solidFill>
              <a:latin typeface="Cambria"/>
              <a:cs typeface="Cambria"/>
            </a:endParaRPr>
          </a:p>
        </p:txBody>
      </p:sp>
      <p:pic>
        <p:nvPicPr>
          <p:cNvPr id="7" name="Picture 6" descr="china fla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014869" y="503524"/>
            <a:ext cx="698943" cy="465115"/>
          </a:xfrm>
          <a:prstGeom prst="rect">
            <a:avLst/>
          </a:prstGeom>
        </p:spPr>
      </p:pic>
      <p:pic>
        <p:nvPicPr>
          <p:cNvPr id="1026" name="Picture 2" descr="http://gailtheactuary.files.wordpress.com/2012/09/china-energy-consumption-by-source-e1347409856398.png?w=6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8" y="1470373"/>
            <a:ext cx="7875917" cy="472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35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440283"/>
            <a:ext cx="8229600" cy="1143000"/>
          </a:xfrm>
        </p:spPr>
        <p:txBody>
          <a:bodyPr>
            <a:normAutofit fontScale="90000"/>
          </a:bodyPr>
          <a:lstStyle/>
          <a:p>
            <a:r>
              <a:rPr lang="en-US" dirty="0" smtClean="0">
                <a:solidFill>
                  <a:srgbClr val="FFFFFF"/>
                </a:solidFill>
                <a:latin typeface="Cambria"/>
                <a:cs typeface="Cambria"/>
              </a:rPr>
              <a:t>Brazil</a:t>
            </a:r>
            <a:br>
              <a:rPr lang="en-US" dirty="0" smtClean="0">
                <a:solidFill>
                  <a:srgbClr val="FFFFFF"/>
                </a:solidFill>
                <a:latin typeface="Cambria"/>
                <a:cs typeface="Cambria"/>
              </a:rPr>
            </a:br>
            <a:r>
              <a:rPr lang="en-US" dirty="0" smtClean="0">
                <a:solidFill>
                  <a:srgbClr val="FFFFFF"/>
                </a:solidFill>
                <a:latin typeface="Cambria"/>
                <a:cs typeface="Cambria"/>
              </a:rPr>
              <a:t>Hydropower, </a:t>
            </a:r>
            <a:endParaRPr lang="en-US" dirty="0">
              <a:solidFill>
                <a:srgbClr val="FFFFFF"/>
              </a:solidFill>
              <a:latin typeface="Cambria"/>
              <a:cs typeface="Cambria"/>
            </a:endParaRPr>
          </a:p>
        </p:txBody>
      </p:sp>
      <p:pic>
        <p:nvPicPr>
          <p:cNvPr id="7" name="Picture 6" descr="brazil fla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066628" y="504059"/>
            <a:ext cx="669641" cy="469748"/>
          </a:xfrm>
          <a:prstGeom prst="rect">
            <a:avLst/>
          </a:prstGeom>
        </p:spPr>
      </p:pic>
      <p:pic>
        <p:nvPicPr>
          <p:cNvPr id="8" name="Picture 2" descr="File:Niagara Falls before a rain storm (2007).jpg"/>
          <p:cNvPicPr>
            <a:picLocks noChangeAspect="1" noChangeArrowheads="1"/>
          </p:cNvPicPr>
          <p:nvPr/>
        </p:nvPicPr>
        <p:blipFill rotWithShape="1">
          <a:blip r:embed="rId4">
            <a:extLst>
              <a:ext uri="{28A0092B-C50C-407E-A947-70E740481C1C}">
                <a14:useLocalDpi xmlns:a14="http://schemas.microsoft.com/office/drawing/2010/main" val="0"/>
              </a:ext>
            </a:extLst>
          </a:blip>
          <a:srcRect l="5659"/>
          <a:stretch/>
        </p:blipFill>
        <p:spPr bwMode="auto">
          <a:xfrm>
            <a:off x="1239135" y="1060072"/>
            <a:ext cx="7045036" cy="498195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273771" y="6014105"/>
            <a:ext cx="5105400" cy="523220"/>
          </a:xfrm>
          <a:prstGeom prst="rect">
            <a:avLst/>
          </a:prstGeom>
          <a:noFill/>
        </p:spPr>
        <p:txBody>
          <a:bodyPr wrap="square" rtlCol="0">
            <a:spAutoFit/>
          </a:bodyPr>
          <a:lstStyle/>
          <a:p>
            <a:r>
              <a:rPr lang="en-US" sz="2800" dirty="0" smtClean="0">
                <a:solidFill>
                  <a:schemeClr val="bg1"/>
                </a:solidFill>
              </a:rPr>
              <a:t>Figure courtesy of Wikipedia</a:t>
            </a:r>
            <a:endParaRPr lang="en-US" sz="2800" dirty="0">
              <a:solidFill>
                <a:schemeClr val="bg1"/>
              </a:solidFill>
            </a:endParaRPr>
          </a:p>
        </p:txBody>
      </p:sp>
    </p:spTree>
    <p:extLst>
      <p:ext uri="{BB962C8B-B14F-4D97-AF65-F5344CB8AC3E}">
        <p14:creationId xmlns:p14="http://schemas.microsoft.com/office/powerpoint/2010/main" val="1152839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440283"/>
            <a:ext cx="8229600" cy="1143000"/>
          </a:xfrm>
        </p:spPr>
        <p:txBody>
          <a:bodyPr>
            <a:normAutofit fontScale="90000"/>
          </a:bodyPr>
          <a:lstStyle/>
          <a:p>
            <a:r>
              <a:rPr lang="en-US" dirty="0" smtClean="0">
                <a:solidFill>
                  <a:srgbClr val="FFFFFF"/>
                </a:solidFill>
                <a:latin typeface="Cambria"/>
                <a:cs typeface="Cambria"/>
              </a:rPr>
              <a:t>Iceland</a:t>
            </a:r>
            <a:br>
              <a:rPr lang="en-US" dirty="0" smtClean="0">
                <a:solidFill>
                  <a:srgbClr val="FFFFFF"/>
                </a:solidFill>
                <a:latin typeface="Cambria"/>
                <a:cs typeface="Cambria"/>
              </a:rPr>
            </a:br>
            <a:r>
              <a:rPr lang="en-US" dirty="0" smtClean="0">
                <a:solidFill>
                  <a:srgbClr val="FFFFFF"/>
                </a:solidFill>
                <a:latin typeface="Cambria"/>
                <a:cs typeface="Cambria"/>
              </a:rPr>
              <a:t>Geothermal</a:t>
            </a:r>
            <a:endParaRPr lang="en-US" dirty="0">
              <a:solidFill>
                <a:srgbClr val="FFFFFF"/>
              </a:solidFill>
              <a:latin typeface="Cambria"/>
              <a:cs typeface="Cambria"/>
            </a:endParaRPr>
          </a:p>
        </p:txBody>
      </p:sp>
      <p:pic>
        <p:nvPicPr>
          <p:cNvPr id="4" name="Content Placeholder 3" descr="Screen Shot 2013-07-19 at 10.42.39 AM.png"/>
          <p:cNvPicPr>
            <a:picLocks noGrp="1" noChangeAspect="1"/>
          </p:cNvPicPr>
          <p:nvPr>
            <p:ph idx="1"/>
          </p:nvPr>
        </p:nvPicPr>
        <p:blipFill>
          <a:blip r:embed="rId3">
            <a:extLst>
              <a:ext uri="{28A0092B-C50C-407E-A947-70E740481C1C}">
                <a14:useLocalDpi xmlns:a14="http://schemas.microsoft.com/office/drawing/2010/main" val="0"/>
              </a:ext>
            </a:extLst>
          </a:blip>
          <a:srcRect l="-25640" r="-25640"/>
          <a:stretch>
            <a:fillRect/>
          </a:stretch>
        </p:blipFill>
        <p:spPr>
          <a:xfrm>
            <a:off x="457200" y="1765845"/>
            <a:ext cx="8229600" cy="4525963"/>
          </a:xfrm>
        </p:spPr>
      </p:pic>
      <p:pic>
        <p:nvPicPr>
          <p:cNvPr id="6" name="Picture 5" descr="iceland lag.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014868" y="510566"/>
            <a:ext cx="669641" cy="480120"/>
          </a:xfrm>
          <a:prstGeom prst="rect">
            <a:avLst/>
          </a:prstGeom>
        </p:spPr>
      </p:pic>
    </p:spTree>
    <p:extLst>
      <p:ext uri="{BB962C8B-B14F-4D97-AF65-F5344CB8AC3E}">
        <p14:creationId xmlns:p14="http://schemas.microsoft.com/office/powerpoint/2010/main" val="3926537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440283"/>
            <a:ext cx="8229600" cy="1143000"/>
          </a:xfrm>
        </p:spPr>
        <p:txBody>
          <a:bodyPr>
            <a:normAutofit fontScale="90000"/>
          </a:bodyPr>
          <a:lstStyle/>
          <a:p>
            <a:r>
              <a:rPr lang="en-US" dirty="0" smtClean="0">
                <a:solidFill>
                  <a:srgbClr val="FFFFFF"/>
                </a:solidFill>
                <a:latin typeface="Cambria"/>
                <a:cs typeface="Cambria"/>
              </a:rPr>
              <a:t>France</a:t>
            </a:r>
            <a:br>
              <a:rPr lang="en-US" dirty="0" smtClean="0">
                <a:solidFill>
                  <a:srgbClr val="FFFFFF"/>
                </a:solidFill>
                <a:latin typeface="Cambria"/>
                <a:cs typeface="Cambria"/>
              </a:rPr>
            </a:br>
            <a:r>
              <a:rPr lang="en-US" dirty="0" smtClean="0">
                <a:solidFill>
                  <a:srgbClr val="FFFFFF"/>
                </a:solidFill>
                <a:latin typeface="Cambria"/>
                <a:cs typeface="Cambria"/>
              </a:rPr>
              <a:t>Nuclear</a:t>
            </a:r>
            <a:endParaRPr lang="en-US" dirty="0">
              <a:solidFill>
                <a:srgbClr val="FFFFFF"/>
              </a:solidFill>
              <a:latin typeface="Cambria"/>
              <a:cs typeface="Cambria"/>
            </a:endParaRPr>
          </a:p>
        </p:txBody>
      </p:sp>
      <p:pic>
        <p:nvPicPr>
          <p:cNvPr id="4" name="Content Placeholder 3" descr="GRAPHE DE LA PRODUCTION D'ENERGIE PRIMAIRE EN FRANCE DE 1970 A 2010.jpg"/>
          <p:cNvPicPr>
            <a:picLocks noGrp="1" noChangeAspect="1"/>
          </p:cNvPicPr>
          <p:nvPr>
            <p:ph idx="1"/>
          </p:nvPr>
        </p:nvPicPr>
        <p:blipFill>
          <a:blip r:embed="rId3">
            <a:extLst>
              <a:ext uri="{28A0092B-C50C-407E-A947-70E740481C1C}">
                <a14:useLocalDpi xmlns:a14="http://schemas.microsoft.com/office/drawing/2010/main" val="0"/>
              </a:ext>
            </a:extLst>
          </a:blip>
          <a:srcRect t="-6893" b="-6893"/>
          <a:stretch>
            <a:fillRect/>
          </a:stretch>
        </p:blipFill>
        <p:spPr/>
      </p:pic>
      <p:pic>
        <p:nvPicPr>
          <p:cNvPr id="6" name="Picture 5" descr="france flag.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2493277" y="440283"/>
            <a:ext cx="1080000" cy="734559"/>
          </a:xfrm>
          <a:prstGeom prst="rect">
            <a:avLst/>
          </a:prstGeom>
        </p:spPr>
      </p:pic>
    </p:spTree>
    <p:extLst>
      <p:ext uri="{BB962C8B-B14F-4D97-AF65-F5344CB8AC3E}">
        <p14:creationId xmlns:p14="http://schemas.microsoft.com/office/powerpoint/2010/main" val="240020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2" name="Title 1"/>
          <p:cNvSpPr>
            <a:spLocks noGrp="1"/>
          </p:cNvSpPr>
          <p:nvPr>
            <p:ph type="title"/>
          </p:nvPr>
        </p:nvSpPr>
        <p:spPr>
          <a:xfrm>
            <a:off x="457200" y="624333"/>
            <a:ext cx="8229600" cy="1143000"/>
          </a:xfrm>
        </p:spPr>
        <p:txBody>
          <a:bodyPr>
            <a:normAutofit fontScale="90000"/>
          </a:bodyPr>
          <a:lstStyle/>
          <a:p>
            <a:r>
              <a:rPr lang="en-US" sz="4000" b="1" dirty="0" smtClean="0">
                <a:solidFill>
                  <a:srgbClr val="FFFFFF"/>
                </a:solidFill>
                <a:latin typeface="Cambria"/>
                <a:cs typeface="Cambria"/>
              </a:rPr>
              <a:t>Why did countries go different energy paths?</a:t>
            </a:r>
            <a:endParaRPr lang="en-US" sz="4000" b="1" dirty="0">
              <a:solidFill>
                <a:srgbClr val="FFFFFF"/>
              </a:solidFill>
              <a:latin typeface="Cambria"/>
              <a:cs typeface="Cambria"/>
            </a:endParaRPr>
          </a:p>
        </p:txBody>
      </p:sp>
      <p:sp>
        <p:nvSpPr>
          <p:cNvPr id="3" name="Content Placeholder 2"/>
          <p:cNvSpPr>
            <a:spLocks noGrp="1"/>
          </p:cNvSpPr>
          <p:nvPr>
            <p:ph idx="1"/>
          </p:nvPr>
        </p:nvSpPr>
        <p:spPr>
          <a:xfrm>
            <a:off x="457200" y="2539830"/>
            <a:ext cx="8229600" cy="3623143"/>
          </a:xfrm>
        </p:spPr>
        <p:txBody>
          <a:bodyPr>
            <a:normAutofit/>
          </a:bodyPr>
          <a:lstStyle/>
          <a:p>
            <a:pPr marL="0" indent="0" algn="ctr">
              <a:buNone/>
            </a:pPr>
            <a:r>
              <a:rPr lang="en-US" sz="4000" b="1" dirty="0" smtClean="0">
                <a:solidFill>
                  <a:srgbClr val="FFFFFF"/>
                </a:solidFill>
                <a:latin typeface="Cambria"/>
                <a:cs typeface="Cambria"/>
              </a:rPr>
              <a:t>Resources</a:t>
            </a:r>
          </a:p>
          <a:p>
            <a:pPr marL="0" indent="0" algn="ctr">
              <a:buNone/>
            </a:pPr>
            <a:r>
              <a:rPr lang="en-US" sz="4000" b="1" dirty="0" smtClean="0">
                <a:solidFill>
                  <a:srgbClr val="FFFFFF"/>
                </a:solidFill>
                <a:latin typeface="Cambria"/>
                <a:cs typeface="Cambria"/>
              </a:rPr>
              <a:t>Technology</a:t>
            </a:r>
          </a:p>
          <a:p>
            <a:pPr marL="0" indent="0" algn="ctr">
              <a:buNone/>
            </a:pPr>
            <a:r>
              <a:rPr lang="en-US" sz="4000" b="1" dirty="0" smtClean="0">
                <a:solidFill>
                  <a:srgbClr val="FFFFFF"/>
                </a:solidFill>
                <a:latin typeface="Cambria"/>
                <a:cs typeface="Cambria"/>
              </a:rPr>
              <a:t>Security</a:t>
            </a:r>
          </a:p>
          <a:p>
            <a:pPr marL="0" indent="0" algn="ctr">
              <a:buNone/>
            </a:pPr>
            <a:r>
              <a:rPr lang="en-US" sz="4000" b="1" dirty="0" smtClean="0">
                <a:solidFill>
                  <a:srgbClr val="FFFFFF"/>
                </a:solidFill>
                <a:latin typeface="Cambria"/>
                <a:cs typeface="Cambria"/>
              </a:rPr>
              <a:t>Geopolitics</a:t>
            </a:r>
          </a:p>
          <a:p>
            <a:pPr marL="0" indent="0">
              <a:buNone/>
            </a:pPr>
            <a:endParaRPr lang="en-US" sz="4000" b="1" dirty="0">
              <a:solidFill>
                <a:srgbClr val="FFFFFF"/>
              </a:solidFill>
              <a:latin typeface="Cambria"/>
              <a:cs typeface="Cambria"/>
            </a:endParaRPr>
          </a:p>
        </p:txBody>
      </p:sp>
    </p:spTree>
    <p:extLst>
      <p:ext uri="{BB962C8B-B14F-4D97-AF65-F5344CB8AC3E}">
        <p14:creationId xmlns:p14="http://schemas.microsoft.com/office/powerpoint/2010/main" val="46424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ubtitle 2"/>
          <p:cNvSpPr txBox="1">
            <a:spLocks/>
          </p:cNvSpPr>
          <p:nvPr/>
        </p:nvSpPr>
        <p:spPr>
          <a:xfrm>
            <a:off x="0" y="2308293"/>
            <a:ext cx="9144000" cy="861175"/>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Energy						Emissions</a:t>
            </a:r>
            <a:endParaRPr lang="en-US" sz="4000" b="1" dirty="0">
              <a:solidFill>
                <a:schemeClr val="bg1"/>
              </a:solidFill>
              <a:latin typeface="Cambria"/>
              <a:cs typeface="Cambria"/>
            </a:endParaRPr>
          </a:p>
        </p:txBody>
      </p:sp>
      <p:cxnSp>
        <p:nvCxnSpPr>
          <p:cNvPr id="3" name="Straight Connector 2"/>
          <p:cNvCxnSpPr/>
          <p:nvPr/>
        </p:nvCxnSpPr>
        <p:spPr>
          <a:xfrm>
            <a:off x="3166115" y="2806747"/>
            <a:ext cx="2088000" cy="0"/>
          </a:xfrm>
          <a:prstGeom prst="line">
            <a:avLst/>
          </a:prstGeom>
          <a:ln w="76200" cmpd="sng">
            <a:solidFill>
              <a:srgbClr val="FF0000"/>
            </a:solidFill>
            <a:headEnd type="stealth" w="lg" len="lg"/>
            <a:tailEnd type="stealth" w="lg" len="lg"/>
          </a:ln>
        </p:spPr>
        <p:style>
          <a:lnRef idx="2">
            <a:schemeClr val="accent1"/>
          </a:lnRef>
          <a:fillRef idx="0">
            <a:schemeClr val="accent1"/>
          </a:fillRef>
          <a:effectRef idx="1">
            <a:schemeClr val="accent1"/>
          </a:effectRef>
          <a:fontRef idx="minor">
            <a:schemeClr val="tx1"/>
          </a:fontRef>
        </p:style>
      </p:cxnSp>
      <p:sp>
        <p:nvSpPr>
          <p:cNvPr id="7" name="Subtitle 2"/>
          <p:cNvSpPr txBox="1">
            <a:spLocks/>
          </p:cNvSpPr>
          <p:nvPr/>
        </p:nvSpPr>
        <p:spPr>
          <a:xfrm>
            <a:off x="0" y="2995298"/>
            <a:ext cx="9144000" cy="1822052"/>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We will now play a game</a:t>
            </a:r>
            <a:endParaRPr lang="en-US" sz="4000" b="1" dirty="0">
              <a:solidFill>
                <a:schemeClr val="bg1"/>
              </a:solidFill>
              <a:latin typeface="Cambria"/>
              <a:cs typeface="Cambria"/>
            </a:endParaRPr>
          </a:p>
        </p:txBody>
      </p:sp>
    </p:spTree>
    <p:extLst>
      <p:ext uri="{BB962C8B-B14F-4D97-AF65-F5344CB8AC3E}">
        <p14:creationId xmlns:p14="http://schemas.microsoft.com/office/powerpoint/2010/main" val="305281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sz="4000" dirty="0" smtClean="0">
                <a:solidFill>
                  <a:srgbClr val="FFFFFF"/>
                </a:solidFill>
                <a:latin typeface="Cambria"/>
                <a:cs typeface="Cambria"/>
              </a:rPr>
              <a:t>Relation between energy &amp; emissions</a:t>
            </a:r>
            <a:endParaRPr lang="en-US" sz="4000" dirty="0">
              <a:solidFill>
                <a:srgbClr val="FFFFFF"/>
              </a:solidFill>
              <a:latin typeface="Cambria"/>
              <a:cs typeface="Cambria"/>
            </a:endParaRPr>
          </a:p>
        </p:txBody>
      </p:sp>
      <p:sp>
        <p:nvSpPr>
          <p:cNvPr id="3" name="Content Placeholder 2"/>
          <p:cNvSpPr>
            <a:spLocks noGrp="1"/>
          </p:cNvSpPr>
          <p:nvPr>
            <p:ph idx="1"/>
          </p:nvPr>
        </p:nvSpPr>
        <p:spPr/>
        <p:txBody>
          <a:bodyPr>
            <a:normAutofit fontScale="70000" lnSpcReduction="20000"/>
          </a:bodyPr>
          <a:lstStyle/>
          <a:p>
            <a:r>
              <a:rPr lang="en-US" sz="4000" dirty="0" smtClean="0">
                <a:solidFill>
                  <a:srgbClr val="FFFFFF"/>
                </a:solidFill>
                <a:latin typeface="Cambria"/>
                <a:cs typeface="Cambria"/>
              </a:rPr>
              <a:t>5 Groups: each one will be responsible for a country</a:t>
            </a:r>
          </a:p>
          <a:p>
            <a:r>
              <a:rPr lang="en-US" sz="4000" dirty="0" smtClean="0">
                <a:solidFill>
                  <a:srgbClr val="FFFFFF"/>
                </a:solidFill>
                <a:latin typeface="Cambria"/>
                <a:cs typeface="Cambria"/>
              </a:rPr>
              <a:t>You will receive  one card with some information about each country</a:t>
            </a:r>
          </a:p>
          <a:p>
            <a:r>
              <a:rPr lang="en-US" sz="4000" dirty="0" smtClean="0">
                <a:solidFill>
                  <a:srgbClr val="FFFFFF"/>
                </a:solidFill>
                <a:latin typeface="Cambria"/>
                <a:cs typeface="Cambria"/>
              </a:rPr>
              <a:t>Calculate: energy consumption per capita, Electricity Consumption per capita, emission per unit of energy, CO2 per capita, CO2 per GDP</a:t>
            </a:r>
          </a:p>
          <a:p>
            <a:r>
              <a:rPr lang="en-US" sz="4000" dirty="0" smtClean="0">
                <a:solidFill>
                  <a:srgbClr val="FFFFFF"/>
                </a:solidFill>
                <a:latin typeface="Cambria"/>
                <a:cs typeface="Cambria"/>
              </a:rPr>
              <a:t>Guess the position that your country is ranked in among the five countries.</a:t>
            </a:r>
          </a:p>
          <a:p>
            <a:r>
              <a:rPr lang="en-US" sz="4000" dirty="0" smtClean="0">
                <a:solidFill>
                  <a:srgbClr val="FFFFFF"/>
                </a:solidFill>
                <a:latin typeface="Cambria"/>
                <a:cs typeface="Cambria"/>
              </a:rPr>
              <a:t>Compare these results to global annual emissions and global cumulative emissions</a:t>
            </a:r>
          </a:p>
          <a:p>
            <a:endParaRPr lang="en-US" sz="4000" dirty="0">
              <a:solidFill>
                <a:srgbClr val="FFFFFF"/>
              </a:solidFill>
              <a:latin typeface="Cambria"/>
              <a:cs typeface="Cambria"/>
            </a:endParaRPr>
          </a:p>
          <a:p>
            <a:endParaRPr lang="en-US" sz="4000" dirty="0">
              <a:solidFill>
                <a:srgbClr val="FFFFFF"/>
              </a:solidFill>
              <a:latin typeface="Cambria"/>
              <a:cs typeface="Cambria"/>
            </a:endParaRPr>
          </a:p>
          <a:p>
            <a:endParaRPr lang="en-US" sz="4000" dirty="0">
              <a:solidFill>
                <a:srgbClr val="FFFFFF"/>
              </a:solidFill>
              <a:latin typeface="Cambria"/>
              <a:cs typeface="Cambria"/>
            </a:endParaRPr>
          </a:p>
        </p:txBody>
      </p:sp>
    </p:spTree>
    <p:extLst>
      <p:ext uri="{BB962C8B-B14F-4D97-AF65-F5344CB8AC3E}">
        <p14:creationId xmlns:p14="http://schemas.microsoft.com/office/powerpoint/2010/main" val="1308423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700605" y="558800"/>
            <a:ext cx="4305300" cy="5727700"/>
          </a:xfrm>
          <a:prstGeom prst="rect">
            <a:avLst/>
          </a:prstGeom>
        </p:spPr>
      </p:pic>
      <p:pic>
        <p:nvPicPr>
          <p:cNvPr id="6" name="Picture 5" descr="brazil flag.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905968" y="3392966"/>
            <a:ext cx="1755293" cy="1231325"/>
          </a:xfrm>
          <a:prstGeom prst="rect">
            <a:avLst/>
          </a:prstGeom>
        </p:spPr>
      </p:pic>
      <p:pic>
        <p:nvPicPr>
          <p:cNvPr id="7" name="Picture 6" descr="france flag.jp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893221" y="2042037"/>
            <a:ext cx="1780786" cy="1211196"/>
          </a:xfrm>
          <a:prstGeom prst="rect">
            <a:avLst/>
          </a:prstGeom>
        </p:spPr>
      </p:pic>
      <p:pic>
        <p:nvPicPr>
          <p:cNvPr id="8" name="Picture 7" descr="iceland lag.jp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6893221" y="626239"/>
            <a:ext cx="1780786" cy="1276790"/>
          </a:xfrm>
          <a:prstGeom prst="rect">
            <a:avLst/>
          </a:prstGeom>
        </p:spPr>
      </p:pic>
      <p:pic>
        <p:nvPicPr>
          <p:cNvPr id="9" name="Picture 8" descr="china flag.jpg"/>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6888510" y="4806886"/>
            <a:ext cx="1790209" cy="1191303"/>
          </a:xfrm>
          <a:prstGeom prst="rect">
            <a:avLst/>
          </a:prstGeom>
        </p:spPr>
      </p:pic>
      <p:sp>
        <p:nvSpPr>
          <p:cNvPr id="10" name="Rectangle 9"/>
          <p:cNvSpPr/>
          <p:nvPr/>
        </p:nvSpPr>
        <p:spPr>
          <a:xfrm>
            <a:off x="2861722" y="3253830"/>
            <a:ext cx="778933" cy="3179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853255" y="3080081"/>
            <a:ext cx="778933" cy="1185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2861722" y="2637158"/>
            <a:ext cx="778933" cy="30319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p:nvPr/>
        </p:nvSpPr>
        <p:spPr>
          <a:xfrm>
            <a:off x="2861722" y="2199802"/>
            <a:ext cx="778933" cy="1185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p:nvSpPr>
        <p:spPr>
          <a:xfrm>
            <a:off x="2890607" y="1802772"/>
            <a:ext cx="778933" cy="18984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144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ubtitle 2"/>
          <p:cNvSpPr txBox="1">
            <a:spLocks/>
          </p:cNvSpPr>
          <p:nvPr/>
        </p:nvSpPr>
        <p:spPr>
          <a:xfrm>
            <a:off x="0" y="2425949"/>
            <a:ext cx="9144000" cy="1822052"/>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Cumulative vs. Annual </a:t>
            </a:r>
          </a:p>
          <a:p>
            <a:pPr marL="0" indent="0" algn="ctr">
              <a:buNone/>
            </a:pPr>
            <a:r>
              <a:rPr lang="en-US" sz="4000" b="1" dirty="0" smtClean="0">
                <a:solidFill>
                  <a:schemeClr val="bg1"/>
                </a:solidFill>
                <a:latin typeface="Cambria"/>
                <a:cs typeface="Cambria"/>
              </a:rPr>
              <a:t>emissions</a:t>
            </a:r>
            <a:endParaRPr lang="en-US" sz="4000" b="1" dirty="0">
              <a:solidFill>
                <a:schemeClr val="bg1"/>
              </a:solidFill>
              <a:latin typeface="Cambria"/>
              <a:cs typeface="Cambria"/>
            </a:endParaRPr>
          </a:p>
        </p:txBody>
      </p:sp>
    </p:spTree>
    <p:extLst>
      <p:ext uri="{BB962C8B-B14F-4D97-AF65-F5344CB8AC3E}">
        <p14:creationId xmlns:p14="http://schemas.microsoft.com/office/powerpoint/2010/main" val="53160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ubtitle 2"/>
          <p:cNvSpPr txBox="1">
            <a:spLocks/>
          </p:cNvSpPr>
          <p:nvPr/>
        </p:nvSpPr>
        <p:spPr>
          <a:xfrm>
            <a:off x="0" y="2308293"/>
            <a:ext cx="9144000" cy="2177443"/>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Which countries are the </a:t>
            </a:r>
            <a:r>
              <a:rPr lang="en-US" sz="4000" b="1" dirty="0">
                <a:solidFill>
                  <a:schemeClr val="bg1"/>
                </a:solidFill>
                <a:latin typeface="Cambria"/>
                <a:cs typeface="Cambria"/>
              </a:rPr>
              <a:t>biggest </a:t>
            </a:r>
            <a:r>
              <a:rPr lang="en-US" sz="4000" b="1" dirty="0" smtClean="0">
                <a:solidFill>
                  <a:schemeClr val="bg1"/>
                </a:solidFill>
                <a:latin typeface="Cambria"/>
                <a:cs typeface="Cambria"/>
              </a:rPr>
              <a:t>consumers of </a:t>
            </a:r>
            <a:r>
              <a:rPr lang="en-US" sz="4000" b="1" dirty="0" smtClean="0">
                <a:solidFill>
                  <a:schemeClr val="bg1"/>
                </a:solidFill>
                <a:latin typeface="Cambria"/>
                <a:cs typeface="Cambria"/>
              </a:rPr>
              <a:t>energy?</a:t>
            </a:r>
            <a:endParaRPr lang="en-US" sz="4000" b="1" dirty="0">
              <a:solidFill>
                <a:schemeClr val="bg1"/>
              </a:solidFill>
              <a:latin typeface="Cambria"/>
              <a:cs typeface="Cambria"/>
            </a:endParaRPr>
          </a:p>
        </p:txBody>
      </p:sp>
    </p:spTree>
    <p:extLst>
      <p:ext uri="{BB962C8B-B14F-4D97-AF65-F5344CB8AC3E}">
        <p14:creationId xmlns:p14="http://schemas.microsoft.com/office/powerpoint/2010/main" val="14988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0000" y="171002"/>
            <a:ext cx="8784000" cy="6515996"/>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875791" y="175180"/>
            <a:ext cx="7392418" cy="630942"/>
          </a:xfrm>
          <a:prstGeom prst="rect">
            <a:avLst/>
          </a:prstGeom>
          <a:noFill/>
        </p:spPr>
        <p:txBody>
          <a:bodyPr wrap="none" rtlCol="0">
            <a:spAutoFit/>
          </a:bodyPr>
          <a:lstStyle/>
          <a:p>
            <a:pPr algn="ctr"/>
            <a:r>
              <a:rPr lang="en-US" sz="3500" dirty="0">
                <a:latin typeface="Cambria"/>
                <a:cs typeface="Cambria"/>
              </a:rPr>
              <a:t>A country with </a:t>
            </a:r>
            <a:r>
              <a:rPr lang="en-US" sz="3500" b="1" u="sng" dirty="0">
                <a:solidFill>
                  <a:srgbClr val="00A700"/>
                </a:solidFill>
                <a:latin typeface="Cambria"/>
                <a:cs typeface="Cambria"/>
              </a:rPr>
              <a:t>decreasing</a:t>
            </a:r>
            <a:r>
              <a:rPr lang="en-US" sz="3500" b="1" dirty="0">
                <a:solidFill>
                  <a:srgbClr val="FF0000"/>
                </a:solidFill>
                <a:latin typeface="Cambria"/>
                <a:cs typeface="Cambria"/>
              </a:rPr>
              <a:t> </a:t>
            </a:r>
            <a:r>
              <a:rPr lang="en-US" sz="3500" dirty="0">
                <a:latin typeface="Cambria"/>
                <a:cs typeface="Cambria"/>
              </a:rPr>
              <a:t>emissions</a:t>
            </a:r>
          </a:p>
        </p:txBody>
      </p:sp>
      <p:grpSp>
        <p:nvGrpSpPr>
          <p:cNvPr id="2" name="Group 1"/>
          <p:cNvGrpSpPr/>
          <p:nvPr/>
        </p:nvGrpSpPr>
        <p:grpSpPr>
          <a:xfrm>
            <a:off x="180000" y="3978568"/>
            <a:ext cx="8784000" cy="2848493"/>
            <a:chOff x="180000" y="3730615"/>
            <a:chExt cx="8784000" cy="2848493"/>
          </a:xfrm>
        </p:grpSpPr>
        <p:sp>
          <p:nvSpPr>
            <p:cNvPr id="17" name="TextBox 16"/>
            <p:cNvSpPr txBox="1"/>
            <p:nvPr/>
          </p:nvSpPr>
          <p:spPr>
            <a:xfrm>
              <a:off x="4032002" y="5389004"/>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2014</a:t>
              </a:r>
              <a:endParaRPr lang="en-US" sz="2800" dirty="0">
                <a:ln>
                  <a:solidFill>
                    <a:srgbClr val="000000"/>
                  </a:solidFill>
                </a:ln>
                <a:latin typeface="Cambria"/>
                <a:cs typeface="Cambria"/>
              </a:endParaRPr>
            </a:p>
          </p:txBody>
        </p:sp>
        <p:sp>
          <p:nvSpPr>
            <p:cNvPr id="34" name="TextBox 33"/>
            <p:cNvSpPr txBox="1"/>
            <p:nvPr/>
          </p:nvSpPr>
          <p:spPr>
            <a:xfrm>
              <a:off x="180000" y="5871222"/>
              <a:ext cx="8784000" cy="707886"/>
            </a:xfrm>
            <a:prstGeom prst="rect">
              <a:avLst/>
            </a:prstGeom>
            <a:noFill/>
            <a:ln>
              <a:noFill/>
            </a:ln>
          </p:spPr>
          <p:txBody>
            <a:bodyPr wrap="square" rtlCol="0">
              <a:spAutoFit/>
            </a:bodyPr>
            <a:lstStyle/>
            <a:p>
              <a:pPr algn="ctr"/>
              <a:r>
                <a:rPr lang="en-US" sz="4000" b="1" dirty="0" smtClean="0">
                  <a:solidFill>
                    <a:srgbClr val="FF0000"/>
                  </a:solidFill>
                  <a:latin typeface="Cambria"/>
                  <a:cs typeface="Cambria"/>
                </a:rPr>
                <a:t>Total</a:t>
              </a:r>
              <a:endParaRPr lang="en-US" sz="4000" b="1" dirty="0">
                <a:solidFill>
                  <a:srgbClr val="FF0000"/>
                </a:solidFill>
                <a:latin typeface="Cambria"/>
                <a:cs typeface="Cambria"/>
              </a:endParaRPr>
            </a:p>
          </p:txBody>
        </p:sp>
        <p:sp>
          <p:nvSpPr>
            <p:cNvPr id="41" name="Rectangle 40"/>
            <p:cNvSpPr/>
            <p:nvPr/>
          </p:nvSpPr>
          <p:spPr>
            <a:xfrm>
              <a:off x="2967397" y="4864617"/>
              <a:ext cx="1079996" cy="360000"/>
            </a:xfrm>
            <a:prstGeom prst="rect">
              <a:avLst/>
            </a:prstGeom>
            <a:solidFill>
              <a:schemeClr val="bg1">
                <a:lumMod val="85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chemeClr val="bg1">
                      <a:lumMod val="50000"/>
                    </a:schemeClr>
                  </a:solidFill>
                  <a:latin typeface="Cambria"/>
                  <a:cs typeface="Cambria"/>
                </a:rPr>
                <a:t>1</a:t>
              </a:r>
              <a:endParaRPr lang="en-US" sz="2000" b="1" dirty="0">
                <a:solidFill>
                  <a:schemeClr val="bg1">
                    <a:lumMod val="50000"/>
                  </a:schemeClr>
                </a:solidFill>
                <a:latin typeface="Cambria"/>
                <a:cs typeface="Cambria"/>
              </a:endParaRPr>
            </a:p>
          </p:txBody>
        </p:sp>
        <p:cxnSp>
          <p:nvCxnSpPr>
            <p:cNvPr id="7" name="Straight Connector 6"/>
            <p:cNvCxnSpPr>
              <a:endCxn id="41" idx="0"/>
            </p:cNvCxnSpPr>
            <p:nvPr/>
          </p:nvCxnSpPr>
          <p:spPr>
            <a:xfrm flipV="1">
              <a:off x="2412008" y="4864617"/>
              <a:ext cx="1095387" cy="36000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1872010" y="5378295"/>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2012</a:t>
              </a:r>
              <a:endParaRPr lang="en-US" sz="2800" dirty="0">
                <a:ln>
                  <a:solidFill>
                    <a:srgbClr val="000000"/>
                  </a:solidFill>
                </a:ln>
                <a:latin typeface="Cambria"/>
                <a:cs typeface="Cambria"/>
              </a:endParaRPr>
            </a:p>
          </p:txBody>
        </p:sp>
        <p:sp>
          <p:nvSpPr>
            <p:cNvPr id="56" name="TextBox 55"/>
            <p:cNvSpPr txBox="1"/>
            <p:nvPr/>
          </p:nvSpPr>
          <p:spPr>
            <a:xfrm>
              <a:off x="2952006" y="5390293"/>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2013</a:t>
              </a:r>
              <a:endParaRPr lang="en-US" sz="2800" dirty="0">
                <a:ln>
                  <a:solidFill>
                    <a:srgbClr val="000000"/>
                  </a:solidFill>
                </a:ln>
                <a:latin typeface="Cambria"/>
                <a:cs typeface="Cambria"/>
              </a:endParaRPr>
            </a:p>
          </p:txBody>
        </p:sp>
        <p:sp>
          <p:nvSpPr>
            <p:cNvPr id="57" name="TextBox 56"/>
            <p:cNvSpPr txBox="1"/>
            <p:nvPr/>
          </p:nvSpPr>
          <p:spPr>
            <a:xfrm>
              <a:off x="6191994" y="5389004"/>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2016</a:t>
              </a:r>
              <a:endParaRPr lang="en-US" sz="2800" dirty="0">
                <a:ln>
                  <a:solidFill>
                    <a:srgbClr val="000000"/>
                  </a:solidFill>
                </a:ln>
                <a:latin typeface="Cambria"/>
                <a:cs typeface="Cambria"/>
              </a:endParaRPr>
            </a:p>
          </p:txBody>
        </p:sp>
        <p:sp>
          <p:nvSpPr>
            <p:cNvPr id="58" name="TextBox 57"/>
            <p:cNvSpPr txBox="1"/>
            <p:nvPr/>
          </p:nvSpPr>
          <p:spPr>
            <a:xfrm>
              <a:off x="5111998" y="5389004"/>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2015</a:t>
              </a:r>
              <a:endParaRPr lang="en-US" sz="2800" dirty="0">
                <a:ln>
                  <a:solidFill>
                    <a:srgbClr val="000000"/>
                  </a:solidFill>
                </a:ln>
                <a:latin typeface="Cambria"/>
                <a:cs typeface="Cambria"/>
              </a:endParaRPr>
            </a:p>
          </p:txBody>
        </p:sp>
        <p:sp>
          <p:nvSpPr>
            <p:cNvPr id="65" name="Rectangle 64"/>
            <p:cNvSpPr/>
            <p:nvPr/>
          </p:nvSpPr>
          <p:spPr>
            <a:xfrm>
              <a:off x="5127389" y="3784615"/>
              <a:ext cx="1079996" cy="1440000"/>
            </a:xfrm>
            <a:prstGeom prst="rect">
              <a:avLst/>
            </a:prstGeom>
            <a:solidFill>
              <a:srgbClr val="D9D9D9"/>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2000" b="1" dirty="0" smtClean="0">
                  <a:solidFill>
                    <a:schemeClr val="bg1">
                      <a:lumMod val="65000"/>
                    </a:schemeClr>
                  </a:solidFill>
                  <a:latin typeface="Cambria"/>
                  <a:cs typeface="Cambria"/>
                </a:rPr>
                <a:t>4</a:t>
              </a:r>
              <a:endParaRPr lang="en-US" sz="2000" b="1" dirty="0">
                <a:solidFill>
                  <a:schemeClr val="bg1">
                    <a:lumMod val="65000"/>
                  </a:schemeClr>
                </a:solidFill>
                <a:latin typeface="Cambria"/>
                <a:cs typeface="Cambria"/>
              </a:endParaRPr>
            </a:p>
          </p:txBody>
        </p:sp>
        <p:sp>
          <p:nvSpPr>
            <p:cNvPr id="66" name="Rectangle 65"/>
            <p:cNvSpPr/>
            <p:nvPr/>
          </p:nvSpPr>
          <p:spPr>
            <a:xfrm>
              <a:off x="6207385" y="3784614"/>
              <a:ext cx="1079996" cy="1449387"/>
            </a:xfrm>
            <a:prstGeom prst="rect">
              <a:avLst/>
            </a:prstGeom>
            <a:solidFill>
              <a:srgbClr val="D9D9D9"/>
            </a:solidFill>
            <a:ln>
              <a:solidFill>
                <a:srgbClr val="7F7F7F"/>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2000" b="1" dirty="0" smtClean="0">
                  <a:solidFill>
                    <a:schemeClr val="bg1">
                      <a:lumMod val="65000"/>
                    </a:schemeClr>
                  </a:solidFill>
                  <a:latin typeface="Cambria"/>
                  <a:cs typeface="Cambria"/>
                </a:rPr>
                <a:t>4</a:t>
              </a:r>
              <a:endParaRPr lang="en-US" sz="2000" b="1" dirty="0">
                <a:solidFill>
                  <a:schemeClr val="bg1">
                    <a:lumMod val="65000"/>
                  </a:schemeClr>
                </a:solidFill>
                <a:latin typeface="Cambria"/>
                <a:cs typeface="Cambria"/>
              </a:endParaRPr>
            </a:p>
          </p:txBody>
        </p:sp>
        <p:sp>
          <p:nvSpPr>
            <p:cNvPr id="21" name="Oval 20"/>
            <p:cNvSpPr>
              <a:spLocks noChangeAspect="1"/>
            </p:cNvSpPr>
            <p:nvPr/>
          </p:nvSpPr>
          <p:spPr>
            <a:xfrm>
              <a:off x="4533391" y="4450617"/>
              <a:ext cx="108000" cy="108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a:spLocks noChangeAspect="1"/>
            </p:cNvSpPr>
            <p:nvPr/>
          </p:nvSpPr>
          <p:spPr>
            <a:xfrm>
              <a:off x="5613387" y="3730615"/>
              <a:ext cx="108000" cy="108000"/>
            </a:xfrm>
            <a:prstGeom prst="ellipse">
              <a:avLst/>
            </a:prstGeom>
            <a:solidFill>
              <a:srgbClr val="00A700"/>
            </a:solidFill>
            <a:ln>
              <a:solidFill>
                <a:srgbClr val="00A7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a:spLocks noChangeAspect="1"/>
            </p:cNvSpPr>
            <p:nvPr/>
          </p:nvSpPr>
          <p:spPr>
            <a:xfrm>
              <a:off x="2358008" y="5174747"/>
              <a:ext cx="108000" cy="108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a:spLocks noChangeAspect="1"/>
            </p:cNvSpPr>
            <p:nvPr/>
          </p:nvSpPr>
          <p:spPr>
            <a:xfrm>
              <a:off x="3453395" y="4810617"/>
              <a:ext cx="108000" cy="108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4047393" y="4144617"/>
              <a:ext cx="1079996" cy="1080000"/>
            </a:xfrm>
            <a:prstGeom prst="rect">
              <a:avLst/>
            </a:prstGeom>
            <a:solidFill>
              <a:srgbClr val="D9D9D9"/>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2000" b="1" dirty="0" smtClean="0">
                  <a:solidFill>
                    <a:schemeClr val="bg1">
                      <a:lumMod val="65000"/>
                    </a:schemeClr>
                  </a:solidFill>
                  <a:latin typeface="Cambria"/>
                  <a:cs typeface="Cambria"/>
                </a:rPr>
                <a:t>3</a:t>
              </a:r>
              <a:endParaRPr lang="en-US" sz="2000" b="1" dirty="0">
                <a:solidFill>
                  <a:schemeClr val="bg1">
                    <a:lumMod val="65000"/>
                  </a:schemeClr>
                </a:solidFill>
                <a:latin typeface="Cambria"/>
                <a:cs typeface="Cambria"/>
              </a:endParaRPr>
            </a:p>
          </p:txBody>
        </p:sp>
        <p:sp>
          <p:nvSpPr>
            <p:cNvPr id="25" name="Oval 24"/>
            <p:cNvSpPr>
              <a:spLocks noChangeAspect="1"/>
            </p:cNvSpPr>
            <p:nvPr/>
          </p:nvSpPr>
          <p:spPr>
            <a:xfrm>
              <a:off x="6693383" y="3730615"/>
              <a:ext cx="108000" cy="108000"/>
            </a:xfrm>
            <a:prstGeom prst="ellipse">
              <a:avLst/>
            </a:prstGeom>
            <a:solidFill>
              <a:srgbClr val="00A700"/>
            </a:solidFill>
            <a:ln>
              <a:solidFill>
                <a:srgbClr val="00A7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8" name="Straight Connector 27"/>
            <p:cNvCxnSpPr>
              <a:stCxn id="23" idx="0"/>
              <a:endCxn id="41" idx="0"/>
            </p:cNvCxnSpPr>
            <p:nvPr/>
          </p:nvCxnSpPr>
          <p:spPr>
            <a:xfrm flipH="1">
              <a:off x="3507395" y="4144617"/>
              <a:ext cx="1079996" cy="72000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65" idx="0"/>
              <a:endCxn id="23" idx="0"/>
            </p:cNvCxnSpPr>
            <p:nvPr/>
          </p:nvCxnSpPr>
          <p:spPr>
            <a:xfrm flipH="1">
              <a:off x="4587391" y="3784615"/>
              <a:ext cx="1079996" cy="360002"/>
            </a:xfrm>
            <a:prstGeom prst="line">
              <a:avLst/>
            </a:prstGeom>
            <a:ln>
              <a:solidFill>
                <a:srgbClr val="00A700"/>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65" idx="0"/>
              <a:endCxn id="66" idx="0"/>
            </p:cNvCxnSpPr>
            <p:nvPr/>
          </p:nvCxnSpPr>
          <p:spPr>
            <a:xfrm flipV="1">
              <a:off x="5667387" y="3784614"/>
              <a:ext cx="1079996" cy="1"/>
            </a:xfrm>
            <a:prstGeom prst="line">
              <a:avLst/>
            </a:prstGeom>
            <a:ln>
              <a:solidFill>
                <a:srgbClr val="00A700"/>
              </a:solidFill>
            </a:ln>
            <a:effectLst/>
          </p:spPr>
          <p:style>
            <a:lnRef idx="2">
              <a:schemeClr val="accent1"/>
            </a:lnRef>
            <a:fillRef idx="0">
              <a:schemeClr val="accent1"/>
            </a:fillRef>
            <a:effectRef idx="1">
              <a:schemeClr val="accent1"/>
            </a:effectRef>
            <a:fontRef idx="minor">
              <a:schemeClr val="tx1"/>
            </a:fontRef>
          </p:style>
        </p:cxnSp>
        <p:sp>
          <p:nvSpPr>
            <p:cNvPr id="37" name="Rectangle 36"/>
            <p:cNvSpPr/>
            <p:nvPr/>
          </p:nvSpPr>
          <p:spPr>
            <a:xfrm>
              <a:off x="4047393" y="4504617"/>
              <a:ext cx="1079996" cy="720000"/>
            </a:xfrm>
            <a:prstGeom prst="rect">
              <a:avLst/>
            </a:prstGeom>
            <a:solidFill>
              <a:schemeClr val="bg1"/>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b="1" dirty="0">
                <a:solidFill>
                  <a:schemeClr val="bg1">
                    <a:lumMod val="65000"/>
                  </a:schemeClr>
                </a:solidFill>
                <a:latin typeface="Cambria"/>
                <a:cs typeface="Cambria"/>
              </a:endParaRPr>
            </a:p>
          </p:txBody>
        </p:sp>
        <p:sp>
          <p:nvSpPr>
            <p:cNvPr id="38" name="Rectangle 37"/>
            <p:cNvSpPr/>
            <p:nvPr/>
          </p:nvSpPr>
          <p:spPr>
            <a:xfrm>
              <a:off x="5127389" y="4864617"/>
              <a:ext cx="1079996" cy="360000"/>
            </a:xfrm>
            <a:prstGeom prst="rect">
              <a:avLst/>
            </a:prstGeom>
            <a:solidFill>
              <a:schemeClr val="bg1"/>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b="1" dirty="0">
                <a:solidFill>
                  <a:schemeClr val="bg1">
                    <a:lumMod val="65000"/>
                  </a:schemeClr>
                </a:solidFill>
                <a:latin typeface="Cambria"/>
                <a:cs typeface="Cambria"/>
              </a:endParaRPr>
            </a:p>
          </p:txBody>
        </p:sp>
        <p:sp>
          <p:nvSpPr>
            <p:cNvPr id="40" name="Rectangle 39"/>
            <p:cNvSpPr/>
            <p:nvPr/>
          </p:nvSpPr>
          <p:spPr>
            <a:xfrm flipV="1">
              <a:off x="1887401" y="5224617"/>
              <a:ext cx="1079996" cy="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2000" b="1" dirty="0" smtClean="0">
                  <a:solidFill>
                    <a:schemeClr val="bg1">
                      <a:lumMod val="65000"/>
                    </a:schemeClr>
                  </a:solidFill>
                  <a:latin typeface="Cambria"/>
                  <a:cs typeface="Cambria"/>
                </a:rPr>
                <a:t>0</a:t>
              </a:r>
              <a:endParaRPr lang="en-US" sz="2000" b="1" dirty="0">
                <a:solidFill>
                  <a:schemeClr val="bg1">
                    <a:lumMod val="65000"/>
                  </a:schemeClr>
                </a:solidFill>
                <a:latin typeface="Cambria"/>
                <a:cs typeface="Cambria"/>
              </a:endParaRPr>
            </a:p>
          </p:txBody>
        </p:sp>
        <p:sp>
          <p:nvSpPr>
            <p:cNvPr id="68" name="Oval 67"/>
            <p:cNvSpPr>
              <a:spLocks noChangeAspect="1"/>
            </p:cNvSpPr>
            <p:nvPr/>
          </p:nvSpPr>
          <p:spPr>
            <a:xfrm>
              <a:off x="4533391" y="4090617"/>
              <a:ext cx="108000" cy="108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3" name="TextBox 52"/>
          <p:cNvSpPr txBox="1"/>
          <p:nvPr/>
        </p:nvSpPr>
        <p:spPr>
          <a:xfrm>
            <a:off x="4032002" y="2256399"/>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2014</a:t>
            </a:r>
            <a:endParaRPr lang="en-US" sz="2800" dirty="0">
              <a:ln>
                <a:solidFill>
                  <a:srgbClr val="000000"/>
                </a:solidFill>
              </a:ln>
              <a:latin typeface="Cambria"/>
              <a:cs typeface="Cambria"/>
            </a:endParaRPr>
          </a:p>
        </p:txBody>
      </p:sp>
      <p:sp>
        <p:nvSpPr>
          <p:cNvPr id="54" name="TextBox 53"/>
          <p:cNvSpPr txBox="1"/>
          <p:nvPr/>
        </p:nvSpPr>
        <p:spPr>
          <a:xfrm>
            <a:off x="180000" y="2686858"/>
            <a:ext cx="8784000" cy="707886"/>
          </a:xfrm>
          <a:prstGeom prst="rect">
            <a:avLst/>
          </a:prstGeom>
          <a:noFill/>
          <a:ln>
            <a:noFill/>
          </a:ln>
        </p:spPr>
        <p:txBody>
          <a:bodyPr wrap="square" rtlCol="0">
            <a:spAutoFit/>
          </a:bodyPr>
          <a:lstStyle/>
          <a:p>
            <a:pPr algn="ctr"/>
            <a:r>
              <a:rPr lang="en-US" sz="4000" b="1" dirty="0" smtClean="0">
                <a:solidFill>
                  <a:srgbClr val="FF0000"/>
                </a:solidFill>
                <a:latin typeface="Cambria"/>
                <a:cs typeface="Cambria"/>
              </a:rPr>
              <a:t>Yearly</a:t>
            </a:r>
            <a:endParaRPr lang="en-US" sz="4000" b="1" dirty="0">
              <a:solidFill>
                <a:srgbClr val="FF0000"/>
              </a:solidFill>
              <a:latin typeface="Cambria"/>
              <a:cs typeface="Cambria"/>
            </a:endParaRPr>
          </a:p>
        </p:txBody>
      </p:sp>
      <p:sp>
        <p:nvSpPr>
          <p:cNvPr id="59" name="Rectangle 58"/>
          <p:cNvSpPr/>
          <p:nvPr/>
        </p:nvSpPr>
        <p:spPr>
          <a:xfrm>
            <a:off x="2967397" y="1732012"/>
            <a:ext cx="1079996" cy="360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chemeClr val="bg1">
                    <a:lumMod val="65000"/>
                  </a:schemeClr>
                </a:solidFill>
                <a:latin typeface="Cambria"/>
                <a:cs typeface="Cambria"/>
              </a:rPr>
              <a:t>1</a:t>
            </a:r>
            <a:endParaRPr lang="en-US" sz="2000" b="1" dirty="0">
              <a:solidFill>
                <a:schemeClr val="bg1">
                  <a:lumMod val="65000"/>
                </a:schemeClr>
              </a:solidFill>
              <a:latin typeface="Cambria"/>
              <a:cs typeface="Cambria"/>
            </a:endParaRPr>
          </a:p>
        </p:txBody>
      </p:sp>
      <p:sp>
        <p:nvSpPr>
          <p:cNvPr id="60" name="TextBox 59"/>
          <p:cNvSpPr txBox="1"/>
          <p:nvPr/>
        </p:nvSpPr>
        <p:spPr>
          <a:xfrm>
            <a:off x="1872010" y="2245690"/>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2012</a:t>
            </a:r>
            <a:endParaRPr lang="en-US" sz="2800" dirty="0">
              <a:ln>
                <a:solidFill>
                  <a:srgbClr val="000000"/>
                </a:solidFill>
              </a:ln>
              <a:latin typeface="Cambria"/>
              <a:cs typeface="Cambria"/>
            </a:endParaRPr>
          </a:p>
        </p:txBody>
      </p:sp>
      <p:sp>
        <p:nvSpPr>
          <p:cNvPr id="61" name="TextBox 60"/>
          <p:cNvSpPr txBox="1"/>
          <p:nvPr/>
        </p:nvSpPr>
        <p:spPr>
          <a:xfrm>
            <a:off x="2952006" y="2257688"/>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2013</a:t>
            </a:r>
            <a:endParaRPr lang="en-US" sz="2800" dirty="0">
              <a:ln>
                <a:solidFill>
                  <a:srgbClr val="000000"/>
                </a:solidFill>
              </a:ln>
              <a:latin typeface="Cambria"/>
              <a:cs typeface="Cambria"/>
            </a:endParaRPr>
          </a:p>
        </p:txBody>
      </p:sp>
      <p:sp>
        <p:nvSpPr>
          <p:cNvPr id="62" name="TextBox 61"/>
          <p:cNvSpPr txBox="1"/>
          <p:nvPr/>
        </p:nvSpPr>
        <p:spPr>
          <a:xfrm>
            <a:off x="6191994" y="2256399"/>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2016</a:t>
            </a:r>
            <a:endParaRPr lang="en-US" sz="2800" dirty="0">
              <a:ln>
                <a:solidFill>
                  <a:srgbClr val="000000"/>
                </a:solidFill>
              </a:ln>
              <a:latin typeface="Cambria"/>
              <a:cs typeface="Cambria"/>
            </a:endParaRPr>
          </a:p>
        </p:txBody>
      </p:sp>
      <p:sp>
        <p:nvSpPr>
          <p:cNvPr id="63" name="TextBox 62"/>
          <p:cNvSpPr txBox="1"/>
          <p:nvPr/>
        </p:nvSpPr>
        <p:spPr>
          <a:xfrm>
            <a:off x="5111998" y="2256399"/>
            <a:ext cx="1079996" cy="523220"/>
          </a:xfrm>
          <a:prstGeom prst="rect">
            <a:avLst/>
          </a:prstGeom>
          <a:noFill/>
          <a:ln>
            <a:noFill/>
          </a:ln>
        </p:spPr>
        <p:txBody>
          <a:bodyPr wrap="square" rtlCol="0">
            <a:spAutoFit/>
          </a:bodyPr>
          <a:lstStyle/>
          <a:p>
            <a:pPr algn="ctr"/>
            <a:r>
              <a:rPr lang="en-US" sz="2800" dirty="0" smtClean="0">
                <a:ln>
                  <a:solidFill>
                    <a:srgbClr val="000000"/>
                  </a:solidFill>
                </a:ln>
                <a:latin typeface="Cambria"/>
                <a:cs typeface="Cambria"/>
              </a:rPr>
              <a:t>2015</a:t>
            </a:r>
            <a:endParaRPr lang="en-US" sz="2800" dirty="0">
              <a:ln>
                <a:solidFill>
                  <a:srgbClr val="000000"/>
                </a:solidFill>
              </a:ln>
              <a:latin typeface="Cambria"/>
              <a:cs typeface="Cambria"/>
            </a:endParaRPr>
          </a:p>
        </p:txBody>
      </p:sp>
      <p:sp>
        <p:nvSpPr>
          <p:cNvPr id="64" name="Rectangle 63"/>
          <p:cNvSpPr/>
          <p:nvPr/>
        </p:nvSpPr>
        <p:spPr>
          <a:xfrm>
            <a:off x="4047393" y="1372012"/>
            <a:ext cx="1079996" cy="720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chemeClr val="bg1">
                    <a:lumMod val="65000"/>
                  </a:schemeClr>
                </a:solidFill>
                <a:latin typeface="Cambria"/>
                <a:cs typeface="Cambria"/>
              </a:rPr>
              <a:t>2</a:t>
            </a:r>
            <a:endParaRPr lang="en-US" sz="2000" b="1" dirty="0">
              <a:solidFill>
                <a:schemeClr val="bg1">
                  <a:lumMod val="65000"/>
                </a:schemeClr>
              </a:solidFill>
              <a:latin typeface="Cambria"/>
              <a:cs typeface="Cambria"/>
            </a:endParaRPr>
          </a:p>
        </p:txBody>
      </p:sp>
      <p:sp>
        <p:nvSpPr>
          <p:cNvPr id="67" name="Rectangle 66"/>
          <p:cNvSpPr/>
          <p:nvPr/>
        </p:nvSpPr>
        <p:spPr>
          <a:xfrm>
            <a:off x="5127389" y="1732012"/>
            <a:ext cx="1079996" cy="360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chemeClr val="bg1">
                    <a:lumMod val="65000"/>
                  </a:schemeClr>
                </a:solidFill>
                <a:latin typeface="Cambria"/>
                <a:cs typeface="Cambria"/>
              </a:rPr>
              <a:t>1</a:t>
            </a:r>
            <a:endParaRPr lang="en-US" sz="2000" b="1" dirty="0">
              <a:solidFill>
                <a:schemeClr val="bg1">
                  <a:lumMod val="65000"/>
                </a:schemeClr>
              </a:solidFill>
              <a:latin typeface="Cambria"/>
              <a:cs typeface="Cambria"/>
            </a:endParaRPr>
          </a:p>
        </p:txBody>
      </p:sp>
      <p:sp>
        <p:nvSpPr>
          <p:cNvPr id="72" name="Rectangle 71"/>
          <p:cNvSpPr/>
          <p:nvPr/>
        </p:nvSpPr>
        <p:spPr>
          <a:xfrm flipV="1">
            <a:off x="6207385" y="2092011"/>
            <a:ext cx="1079996" cy="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2000" b="1" dirty="0" smtClean="0">
                <a:solidFill>
                  <a:schemeClr val="bg1">
                    <a:lumMod val="65000"/>
                  </a:schemeClr>
                </a:solidFill>
                <a:latin typeface="Cambria"/>
                <a:cs typeface="Cambria"/>
              </a:rPr>
              <a:t>0</a:t>
            </a:r>
            <a:endParaRPr lang="en-US" sz="2000" b="1" dirty="0">
              <a:solidFill>
                <a:schemeClr val="bg1">
                  <a:lumMod val="65000"/>
                </a:schemeClr>
              </a:solidFill>
              <a:latin typeface="Cambria"/>
              <a:cs typeface="Cambria"/>
            </a:endParaRPr>
          </a:p>
        </p:txBody>
      </p:sp>
      <p:sp>
        <p:nvSpPr>
          <p:cNvPr id="73" name="Oval 72"/>
          <p:cNvSpPr>
            <a:spLocks noChangeAspect="1"/>
          </p:cNvSpPr>
          <p:nvPr/>
        </p:nvSpPr>
        <p:spPr>
          <a:xfrm>
            <a:off x="5613387" y="1669253"/>
            <a:ext cx="108000" cy="108000"/>
          </a:xfrm>
          <a:prstGeom prst="ellipse">
            <a:avLst/>
          </a:prstGeom>
          <a:solidFill>
            <a:srgbClr val="00A700"/>
          </a:solidFill>
          <a:ln>
            <a:solidFill>
              <a:srgbClr val="00A7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a:spLocks noChangeAspect="1"/>
          </p:cNvSpPr>
          <p:nvPr/>
        </p:nvSpPr>
        <p:spPr>
          <a:xfrm>
            <a:off x="6693383" y="2029252"/>
            <a:ext cx="108000" cy="108000"/>
          </a:xfrm>
          <a:prstGeom prst="ellipse">
            <a:avLst/>
          </a:prstGeom>
          <a:solidFill>
            <a:srgbClr val="00A700"/>
          </a:solidFill>
          <a:ln>
            <a:solidFill>
              <a:srgbClr val="00A7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a:spLocks noChangeAspect="1"/>
          </p:cNvSpPr>
          <p:nvPr/>
        </p:nvSpPr>
        <p:spPr>
          <a:xfrm>
            <a:off x="2358008" y="2033383"/>
            <a:ext cx="108000" cy="108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a:spLocks noChangeAspect="1"/>
          </p:cNvSpPr>
          <p:nvPr/>
        </p:nvSpPr>
        <p:spPr>
          <a:xfrm>
            <a:off x="3453395" y="1669253"/>
            <a:ext cx="108000" cy="108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Connector 76"/>
          <p:cNvCxnSpPr>
            <a:endCxn id="64" idx="0"/>
          </p:cNvCxnSpPr>
          <p:nvPr/>
        </p:nvCxnSpPr>
        <p:spPr>
          <a:xfrm flipV="1">
            <a:off x="2412008" y="1372012"/>
            <a:ext cx="2175383" cy="720001"/>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a:stCxn id="72" idx="0"/>
            <a:endCxn id="64" idx="0"/>
          </p:cNvCxnSpPr>
          <p:nvPr/>
        </p:nvCxnSpPr>
        <p:spPr>
          <a:xfrm flipH="1" flipV="1">
            <a:off x="4587391" y="1372012"/>
            <a:ext cx="2159992" cy="719999"/>
          </a:xfrm>
          <a:prstGeom prst="line">
            <a:avLst/>
          </a:prstGeom>
          <a:ln>
            <a:solidFill>
              <a:srgbClr val="00A700"/>
            </a:solidFill>
          </a:ln>
          <a:effectLst/>
        </p:spPr>
        <p:style>
          <a:lnRef idx="2">
            <a:schemeClr val="accent1"/>
          </a:lnRef>
          <a:fillRef idx="0">
            <a:schemeClr val="accent1"/>
          </a:fillRef>
          <a:effectRef idx="1">
            <a:schemeClr val="accent1"/>
          </a:effectRef>
          <a:fontRef idx="minor">
            <a:schemeClr val="tx1"/>
          </a:fontRef>
        </p:style>
      </p:cxnSp>
      <p:sp>
        <p:nvSpPr>
          <p:cNvPr id="79" name="Oval 78"/>
          <p:cNvSpPr>
            <a:spLocks noChangeAspect="1"/>
          </p:cNvSpPr>
          <p:nvPr/>
        </p:nvSpPr>
        <p:spPr>
          <a:xfrm>
            <a:off x="4533391" y="1309253"/>
            <a:ext cx="108000" cy="108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79"/>
          <p:cNvSpPr/>
          <p:nvPr/>
        </p:nvSpPr>
        <p:spPr>
          <a:xfrm flipV="1">
            <a:off x="1887401" y="2092013"/>
            <a:ext cx="1079996" cy="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2000" b="1" dirty="0" smtClean="0">
                <a:solidFill>
                  <a:schemeClr val="bg1">
                    <a:lumMod val="65000"/>
                  </a:schemeClr>
                </a:solidFill>
                <a:latin typeface="Cambria"/>
                <a:cs typeface="Cambria"/>
              </a:rPr>
              <a:t>0</a:t>
            </a:r>
            <a:endParaRPr lang="en-US" sz="2000" b="1" dirty="0">
              <a:solidFill>
                <a:schemeClr val="bg1">
                  <a:lumMod val="65000"/>
                </a:schemeClr>
              </a:solidFill>
              <a:latin typeface="Cambria"/>
              <a:cs typeface="Cambria"/>
            </a:endParaRPr>
          </a:p>
        </p:txBody>
      </p:sp>
      <p:sp>
        <p:nvSpPr>
          <p:cNvPr id="46" name="TextBox 45"/>
          <p:cNvSpPr txBox="1"/>
          <p:nvPr/>
        </p:nvSpPr>
        <p:spPr>
          <a:xfrm>
            <a:off x="120493" y="3397456"/>
            <a:ext cx="9000797" cy="630942"/>
          </a:xfrm>
          <a:prstGeom prst="rect">
            <a:avLst/>
          </a:prstGeom>
          <a:noFill/>
        </p:spPr>
        <p:txBody>
          <a:bodyPr wrap="none" rtlCol="0">
            <a:spAutoFit/>
          </a:bodyPr>
          <a:lstStyle/>
          <a:p>
            <a:pPr algn="ctr"/>
            <a:r>
              <a:rPr lang="en-US" sz="3500" dirty="0">
                <a:latin typeface="Cambria"/>
                <a:cs typeface="Cambria"/>
              </a:rPr>
              <a:t>c</a:t>
            </a:r>
            <a:r>
              <a:rPr lang="en-US" sz="3500" dirty="0" smtClean="0">
                <a:latin typeface="Cambria"/>
                <a:cs typeface="Cambria"/>
              </a:rPr>
              <a:t>ould be responsible for a large concentration</a:t>
            </a:r>
            <a:endParaRPr lang="en-US" sz="3500" dirty="0">
              <a:latin typeface="Cambria"/>
              <a:cs typeface="Cambria"/>
            </a:endParaRPr>
          </a:p>
        </p:txBody>
      </p:sp>
    </p:spTree>
    <p:extLst>
      <p:ext uri="{BB962C8B-B14F-4D97-AF65-F5344CB8AC3E}">
        <p14:creationId xmlns:p14="http://schemas.microsoft.com/office/powerpoint/2010/main" val="363498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animEffect transition="in" filter="fade">
                                      <p:cBhvr>
                                        <p:cTn id="13" dur="500"/>
                                        <p:tgtEl>
                                          <p:spTgt spid="5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fade">
                                      <p:cBhvr>
                                        <p:cTn id="16" dur="500"/>
                                        <p:tgtEl>
                                          <p:spTgt spid="5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fade">
                                      <p:cBhvr>
                                        <p:cTn id="19" dur="500"/>
                                        <p:tgtEl>
                                          <p:spTgt spid="5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Effect transition="in" filter="fade">
                                      <p:cBhvr>
                                        <p:cTn id="22" dur="500"/>
                                        <p:tgtEl>
                                          <p:spTgt spid="6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Effect transition="in" filter="fade">
                                      <p:cBhvr>
                                        <p:cTn id="25" dur="500"/>
                                        <p:tgtEl>
                                          <p:spTgt spid="6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2"/>
                                        </p:tgtEl>
                                        <p:attrNameLst>
                                          <p:attrName>style.visibility</p:attrName>
                                        </p:attrNameLst>
                                      </p:cBhvr>
                                      <p:to>
                                        <p:strVal val="visible"/>
                                      </p:to>
                                    </p:set>
                                    <p:animEffect transition="in" filter="fade">
                                      <p:cBhvr>
                                        <p:cTn id="28" dur="500"/>
                                        <p:tgtEl>
                                          <p:spTgt spid="6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3"/>
                                        </p:tgtEl>
                                        <p:attrNameLst>
                                          <p:attrName>style.visibility</p:attrName>
                                        </p:attrNameLst>
                                      </p:cBhvr>
                                      <p:to>
                                        <p:strVal val="visible"/>
                                      </p:to>
                                    </p:set>
                                    <p:animEffect transition="in" filter="fade">
                                      <p:cBhvr>
                                        <p:cTn id="31" dur="500"/>
                                        <p:tgtEl>
                                          <p:spTgt spid="6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4"/>
                                        </p:tgtEl>
                                        <p:attrNameLst>
                                          <p:attrName>style.visibility</p:attrName>
                                        </p:attrNameLst>
                                      </p:cBhvr>
                                      <p:to>
                                        <p:strVal val="visible"/>
                                      </p:to>
                                    </p:set>
                                    <p:animEffect transition="in" filter="fade">
                                      <p:cBhvr>
                                        <p:cTn id="34" dur="500"/>
                                        <p:tgtEl>
                                          <p:spTgt spid="6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67"/>
                                        </p:tgtEl>
                                        <p:attrNameLst>
                                          <p:attrName>style.visibility</p:attrName>
                                        </p:attrNameLst>
                                      </p:cBhvr>
                                      <p:to>
                                        <p:strVal val="visible"/>
                                      </p:to>
                                    </p:set>
                                    <p:animEffect transition="in" filter="fade">
                                      <p:cBhvr>
                                        <p:cTn id="37" dur="500"/>
                                        <p:tgtEl>
                                          <p:spTgt spid="6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2"/>
                                        </p:tgtEl>
                                        <p:attrNameLst>
                                          <p:attrName>style.visibility</p:attrName>
                                        </p:attrNameLst>
                                      </p:cBhvr>
                                      <p:to>
                                        <p:strVal val="visible"/>
                                      </p:to>
                                    </p:set>
                                    <p:animEffect transition="in" filter="fade">
                                      <p:cBhvr>
                                        <p:cTn id="40" dur="500"/>
                                        <p:tgtEl>
                                          <p:spTgt spid="72"/>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3"/>
                                        </p:tgtEl>
                                        <p:attrNameLst>
                                          <p:attrName>style.visibility</p:attrName>
                                        </p:attrNameLst>
                                      </p:cBhvr>
                                      <p:to>
                                        <p:strVal val="visible"/>
                                      </p:to>
                                    </p:set>
                                    <p:animEffect transition="in" filter="fade">
                                      <p:cBhvr>
                                        <p:cTn id="43" dur="500"/>
                                        <p:tgtEl>
                                          <p:spTgt spid="7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fade">
                                      <p:cBhvr>
                                        <p:cTn id="46" dur="500"/>
                                        <p:tgtEl>
                                          <p:spTgt spid="74"/>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fade">
                                      <p:cBhvr>
                                        <p:cTn id="49" dur="500"/>
                                        <p:tgtEl>
                                          <p:spTgt spid="7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76"/>
                                        </p:tgtEl>
                                        <p:attrNameLst>
                                          <p:attrName>style.visibility</p:attrName>
                                        </p:attrNameLst>
                                      </p:cBhvr>
                                      <p:to>
                                        <p:strVal val="visible"/>
                                      </p:to>
                                    </p:set>
                                    <p:animEffect transition="in" filter="fade">
                                      <p:cBhvr>
                                        <p:cTn id="52" dur="500"/>
                                        <p:tgtEl>
                                          <p:spTgt spid="76"/>
                                        </p:tgtEl>
                                      </p:cBhvr>
                                    </p:animEffect>
                                  </p:childTnLst>
                                </p:cTn>
                              </p:par>
                              <p:par>
                                <p:cTn id="53" presetID="10" presetClass="entr" presetSubtype="0" fill="hold" nodeType="withEffect">
                                  <p:stCondLst>
                                    <p:cond delay="0"/>
                                  </p:stCondLst>
                                  <p:childTnLst>
                                    <p:set>
                                      <p:cBhvr>
                                        <p:cTn id="54" dur="1" fill="hold">
                                          <p:stCondLst>
                                            <p:cond delay="0"/>
                                          </p:stCondLst>
                                        </p:cTn>
                                        <p:tgtEl>
                                          <p:spTgt spid="77"/>
                                        </p:tgtEl>
                                        <p:attrNameLst>
                                          <p:attrName>style.visibility</p:attrName>
                                        </p:attrNameLst>
                                      </p:cBhvr>
                                      <p:to>
                                        <p:strVal val="visible"/>
                                      </p:to>
                                    </p:set>
                                    <p:animEffect transition="in" filter="fade">
                                      <p:cBhvr>
                                        <p:cTn id="55" dur="500"/>
                                        <p:tgtEl>
                                          <p:spTgt spid="77"/>
                                        </p:tgtEl>
                                      </p:cBhvr>
                                    </p:animEffect>
                                  </p:childTnLst>
                                </p:cTn>
                              </p:par>
                              <p:par>
                                <p:cTn id="56" presetID="10" presetClass="entr" presetSubtype="0" fill="hold" nodeType="withEffect">
                                  <p:stCondLst>
                                    <p:cond delay="0"/>
                                  </p:stCondLst>
                                  <p:childTnLst>
                                    <p:set>
                                      <p:cBhvr>
                                        <p:cTn id="57" dur="1" fill="hold">
                                          <p:stCondLst>
                                            <p:cond delay="0"/>
                                          </p:stCondLst>
                                        </p:cTn>
                                        <p:tgtEl>
                                          <p:spTgt spid="78"/>
                                        </p:tgtEl>
                                        <p:attrNameLst>
                                          <p:attrName>style.visibility</p:attrName>
                                        </p:attrNameLst>
                                      </p:cBhvr>
                                      <p:to>
                                        <p:strVal val="visible"/>
                                      </p:to>
                                    </p:set>
                                    <p:animEffect transition="in" filter="fade">
                                      <p:cBhvr>
                                        <p:cTn id="58" dur="500"/>
                                        <p:tgtEl>
                                          <p:spTgt spid="7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79"/>
                                        </p:tgtEl>
                                        <p:attrNameLst>
                                          <p:attrName>style.visibility</p:attrName>
                                        </p:attrNameLst>
                                      </p:cBhvr>
                                      <p:to>
                                        <p:strVal val="visible"/>
                                      </p:to>
                                    </p:set>
                                    <p:animEffect transition="in" filter="fade">
                                      <p:cBhvr>
                                        <p:cTn id="61" dur="500"/>
                                        <p:tgtEl>
                                          <p:spTgt spid="7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80"/>
                                        </p:tgtEl>
                                        <p:attrNameLst>
                                          <p:attrName>style.visibility</p:attrName>
                                        </p:attrNameLst>
                                      </p:cBhvr>
                                      <p:to>
                                        <p:strVal val="visible"/>
                                      </p:to>
                                    </p:set>
                                    <p:animEffect transition="in" filter="fade">
                                      <p:cBhvr>
                                        <p:cTn id="64" dur="500"/>
                                        <p:tgtEl>
                                          <p:spTgt spid="80"/>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2"/>
                                        </p:tgtEl>
                                        <p:attrNameLst>
                                          <p:attrName>style.visibility</p:attrName>
                                        </p:attrNameLst>
                                      </p:cBhvr>
                                      <p:to>
                                        <p:strVal val="visible"/>
                                      </p:to>
                                    </p:set>
                                    <p:animEffect transition="in" filter="fade">
                                      <p:cBhvr>
                                        <p:cTn id="69" dur="500"/>
                                        <p:tgtEl>
                                          <p:spTgt spid="2"/>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fade">
                                      <p:cBhvr>
                                        <p:cTn id="7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53" grpId="0"/>
      <p:bldP spid="54" grpId="0"/>
      <p:bldP spid="59" grpId="0" animBg="1"/>
      <p:bldP spid="60" grpId="0"/>
      <p:bldP spid="61" grpId="0"/>
      <p:bldP spid="62" grpId="0"/>
      <p:bldP spid="63" grpId="0"/>
      <p:bldP spid="64" grpId="0" animBg="1"/>
      <p:bldP spid="67" grpId="0" animBg="1"/>
      <p:bldP spid="72" grpId="0" animBg="1"/>
      <p:bldP spid="73" grpId="0" animBg="1"/>
      <p:bldP spid="74" grpId="0" animBg="1"/>
      <p:bldP spid="75" grpId="0" animBg="1"/>
      <p:bldP spid="76" grpId="0" animBg="1"/>
      <p:bldP spid="79" grpId="0" animBg="1"/>
      <p:bldP spid="80" grpId="0" animBg="1"/>
      <p:bldP spid="4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CFEC368-1D7A-4F81-ABF6-AE0E36BAF64C}" type="slidenum">
              <a:rPr lang="en-US" smtClean="0"/>
              <a:pPr/>
              <a:t>21</a:t>
            </a:fld>
            <a:endParaRPr lang="en-US"/>
          </a:p>
        </p:txBody>
      </p:sp>
      <p:sp>
        <p:nvSpPr>
          <p:cNvPr id="5" name="Rectangle 4"/>
          <p:cNvSpPr/>
          <p:nvPr/>
        </p:nvSpPr>
        <p:spPr>
          <a:xfrm>
            <a:off x="0" y="20137"/>
            <a:ext cx="9144000" cy="5478423"/>
          </a:xfrm>
          <a:prstGeom prst="rect">
            <a:avLst/>
          </a:prstGeom>
        </p:spPr>
        <p:txBody>
          <a:bodyPr wrap="square">
            <a:spAutoFit/>
          </a:bodyPr>
          <a:lstStyle/>
          <a:p>
            <a:pPr algn="ctr"/>
            <a:endParaRPr lang="en-US" sz="1400" dirty="0" smtClean="0">
              <a:solidFill>
                <a:srgbClr val="FFFFFF"/>
              </a:solidFill>
              <a:cs typeface="Cambria"/>
            </a:endParaRPr>
          </a:p>
          <a:p>
            <a:pPr algn="ctr"/>
            <a:r>
              <a:rPr lang="en-US" sz="1400" dirty="0" smtClean="0">
                <a:solidFill>
                  <a:srgbClr val="FFFFFF"/>
                </a:solidFill>
                <a:cs typeface="Cambria"/>
              </a:rPr>
              <a:t>PICTURE SOURCES</a:t>
            </a:r>
          </a:p>
          <a:p>
            <a:pPr marL="285750" indent="-285750">
              <a:buFont typeface="Arial"/>
              <a:buChar char="•"/>
            </a:pPr>
            <a:r>
              <a:rPr lang="en-US" sz="1400" dirty="0" smtClean="0">
                <a:solidFill>
                  <a:srgbClr val="FFFFFF"/>
                </a:solidFill>
              </a:rPr>
              <a:t>http</a:t>
            </a:r>
            <a:r>
              <a:rPr lang="en-US" sz="1400" dirty="0">
                <a:solidFill>
                  <a:srgbClr val="FFFFFF"/>
                </a:solidFill>
              </a:rPr>
              <a:t>://upload.wikimedia.org/wikipedia/commons/thumb/9/97/The_Earth_seen_from_Apollo_17.jpg/300px-The_Earth_seen_from_Apollo_17.jpg</a:t>
            </a:r>
            <a:endParaRPr lang="en-US" sz="1400" dirty="0">
              <a:solidFill>
                <a:srgbClr val="FFFFFF"/>
              </a:solidFill>
              <a:cs typeface="Cambria"/>
            </a:endParaRPr>
          </a:p>
          <a:p>
            <a:pPr marL="285750" indent="-285750">
              <a:buFont typeface="Arial"/>
              <a:buChar char="•"/>
            </a:pPr>
            <a:r>
              <a:rPr lang="en-US" sz="1400" dirty="0" err="1" smtClean="0">
                <a:solidFill>
                  <a:srgbClr val="FFFFFF"/>
                </a:solidFill>
              </a:rPr>
              <a:t>Socolow</a:t>
            </a:r>
            <a:r>
              <a:rPr lang="en-US" sz="1400" dirty="0" smtClean="0">
                <a:solidFill>
                  <a:srgbClr val="FFFFFF"/>
                </a:solidFill>
              </a:rPr>
              <a:t>, Robert. </a:t>
            </a:r>
            <a:r>
              <a:rPr lang="en-US" sz="1400" dirty="0">
                <a:solidFill>
                  <a:srgbClr val="FFFFFF"/>
                </a:solidFill>
              </a:rPr>
              <a:t>Mitigation: The Need </a:t>
            </a:r>
            <a:r>
              <a:rPr lang="en-US" sz="1400" dirty="0" smtClean="0">
                <a:solidFill>
                  <a:srgbClr val="FFFFFF"/>
                </a:solidFill>
              </a:rPr>
              <a:t>for World</a:t>
            </a:r>
            <a:r>
              <a:rPr lang="en-US" sz="1400" dirty="0">
                <a:solidFill>
                  <a:srgbClr val="FFFFFF"/>
                </a:solidFill>
              </a:rPr>
              <a:t>-wide Early </a:t>
            </a:r>
            <a:r>
              <a:rPr lang="en-US" sz="1400" dirty="0" smtClean="0">
                <a:solidFill>
                  <a:srgbClr val="FFFFFF"/>
                </a:solidFill>
              </a:rPr>
              <a:t>Action. World </a:t>
            </a:r>
            <a:r>
              <a:rPr lang="en-US" sz="1400" dirty="0">
                <a:solidFill>
                  <a:srgbClr val="FFFFFF"/>
                </a:solidFill>
              </a:rPr>
              <a:t>Bank Executive Directors’ Colloquium </a:t>
            </a:r>
            <a:r>
              <a:rPr lang="en-US" sz="1400" dirty="0" smtClean="0">
                <a:solidFill>
                  <a:srgbClr val="FFFFFF"/>
                </a:solidFill>
              </a:rPr>
              <a:t>2007. Washington D.C. 20-21 September 2007.</a:t>
            </a:r>
            <a:endParaRPr lang="en-US" sz="1400" dirty="0">
              <a:solidFill>
                <a:srgbClr val="FFFFFF"/>
              </a:solidFill>
              <a:cs typeface="Cambria"/>
            </a:endParaRPr>
          </a:p>
          <a:p>
            <a:pPr marL="285750" indent="-285750">
              <a:buFont typeface="Arial"/>
              <a:buChar char="•"/>
            </a:pPr>
            <a:r>
              <a:rPr lang="en-US" sz="1400" dirty="0" smtClean="0">
                <a:solidFill>
                  <a:srgbClr val="FFFFFF"/>
                </a:solidFill>
              </a:rPr>
              <a:t>http</a:t>
            </a:r>
            <a:r>
              <a:rPr lang="en-US" sz="1400" dirty="0">
                <a:solidFill>
                  <a:srgbClr val="FFFFFF"/>
                </a:solidFill>
              </a:rPr>
              <a:t>://www.google.com/imgres?start=260&amp;um=1&amp;hl=en&amp;rlz=1C1CHFA_enUS484US484&amp;biw=1271&amp;bih=617&amp;addh=36&amp;tbm=isch&amp;tbnid=VGP8Jv6Q7Qm63M:&amp;imgrefurl=http://ethiopiaforums.com/ethiopia%25E2%2580%2599s-grain-market-in-danger/4403/&amp;docid=mYsMzXtEYAOPAM&amp;imgurl=http://ethiopiaforums.com/wp-content/uploads/2011/01/Ethiopian-grain-shop.jpg&amp;w=500&amp;h=375&amp;ei=IlMUUJX3NaLy0gGOoIC4CQ&amp;zoom=1&amp;iact=hc&amp;vpx=952&amp;vpy=312&amp;dur=45&amp;hovh=194&amp;hovw=259&amp;tx=150&amp;ty=121&amp;sig=103183085251462349216&amp;page=12&amp;tbnh=127&amp;tbnw=170&amp;ndsp=24&amp;ved=1t:429,r:23,s:260,i:312</a:t>
            </a:r>
          </a:p>
          <a:p>
            <a:pPr marL="285750" indent="-285750">
              <a:buFont typeface="Arial"/>
              <a:buChar char="•"/>
            </a:pPr>
            <a:r>
              <a:rPr lang="en-US" sz="1400" dirty="0">
                <a:solidFill>
                  <a:srgbClr val="FFFFFF"/>
                </a:solidFill>
              </a:rPr>
              <a:t>http://</a:t>
            </a:r>
            <a:r>
              <a:rPr lang="en-US" sz="1400" dirty="0" err="1">
                <a:solidFill>
                  <a:srgbClr val="FFFFFF"/>
                </a:solidFill>
              </a:rPr>
              <a:t>www.mixitcookit.com</a:t>
            </a:r>
            <a:r>
              <a:rPr lang="en-US" sz="1400" dirty="0">
                <a:solidFill>
                  <a:srgbClr val="FFFFFF"/>
                </a:solidFill>
              </a:rPr>
              <a:t>/2011/04/cereal-box-not-</a:t>
            </a:r>
            <a:r>
              <a:rPr lang="en-US" sz="1400" dirty="0" err="1" smtClean="0">
                <a:solidFill>
                  <a:srgbClr val="FFFFFF"/>
                </a:solidFill>
              </a:rPr>
              <a:t>bar.html</a:t>
            </a:r>
            <a:endParaRPr lang="en-US" sz="1400" dirty="0" smtClean="0">
              <a:solidFill>
                <a:srgbClr val="FFFFFF"/>
              </a:solidFill>
              <a:cs typeface="Cambria"/>
            </a:endParaRPr>
          </a:p>
          <a:p>
            <a:pPr marL="285750" indent="-285750">
              <a:buFont typeface="Arial"/>
              <a:buChar char="•"/>
            </a:pPr>
            <a:r>
              <a:rPr lang="en-US" sz="1400" dirty="0" smtClean="0">
                <a:solidFill>
                  <a:srgbClr val="FFFFFF"/>
                </a:solidFill>
                <a:cs typeface="Cambria"/>
              </a:rPr>
              <a:t>http</a:t>
            </a:r>
            <a:r>
              <a:rPr lang="en-US" sz="1400" dirty="0">
                <a:solidFill>
                  <a:srgbClr val="FFFFFF"/>
                </a:solidFill>
                <a:cs typeface="Cambria"/>
              </a:rPr>
              <a:t>://apod.nasa.gov/apod/ap001127.</a:t>
            </a:r>
            <a:r>
              <a:rPr lang="en-US" sz="1400" dirty="0" smtClean="0">
                <a:solidFill>
                  <a:srgbClr val="FFFFFF"/>
                </a:solidFill>
                <a:cs typeface="Cambria"/>
              </a:rPr>
              <a:t>html</a:t>
            </a:r>
          </a:p>
          <a:p>
            <a:pPr marL="285750" indent="-285750">
              <a:buFont typeface="Arial"/>
              <a:buChar char="•"/>
            </a:pPr>
            <a:r>
              <a:rPr lang="en-US" sz="1400" dirty="0" smtClean="0">
                <a:solidFill>
                  <a:srgbClr val="FFFFFF"/>
                </a:solidFill>
                <a:cs typeface="Cambria"/>
              </a:rPr>
              <a:t>http</a:t>
            </a:r>
            <a:r>
              <a:rPr lang="en-US" sz="1400" dirty="0">
                <a:solidFill>
                  <a:srgbClr val="FFFFFF"/>
                </a:solidFill>
                <a:cs typeface="Cambria"/>
              </a:rPr>
              <a:t>://www.metro-magazine.com/News/Story/2011/01/Texas-Transportation-Institute-releases-2010-Urban-Mobility-</a:t>
            </a:r>
            <a:r>
              <a:rPr lang="en-US" sz="1400" dirty="0" smtClean="0">
                <a:solidFill>
                  <a:srgbClr val="FFFFFF"/>
                </a:solidFill>
                <a:cs typeface="Cambria"/>
              </a:rPr>
              <a:t>Report.aspx</a:t>
            </a:r>
          </a:p>
          <a:p>
            <a:pPr marL="285750" indent="-285750">
              <a:buFont typeface="Arial"/>
              <a:buChar char="•"/>
            </a:pPr>
            <a:r>
              <a:rPr lang="en-US" sz="1400" dirty="0">
                <a:solidFill>
                  <a:srgbClr val="FFFFFF"/>
                </a:solidFill>
                <a:cs typeface="Cambria"/>
              </a:rPr>
              <a:t>http://</a:t>
            </a:r>
            <a:r>
              <a:rPr lang="en-US" sz="1400" dirty="0" err="1">
                <a:solidFill>
                  <a:srgbClr val="FFFFFF"/>
                </a:solidFill>
                <a:cs typeface="Cambria"/>
              </a:rPr>
              <a:t>www.google.com</a:t>
            </a:r>
            <a:r>
              <a:rPr lang="en-US" sz="1400" dirty="0">
                <a:solidFill>
                  <a:srgbClr val="FFFFFF"/>
                </a:solidFill>
                <a:cs typeface="Cambria"/>
              </a:rPr>
              <a:t>/</a:t>
            </a:r>
            <a:r>
              <a:rPr lang="en-US" sz="1400" dirty="0" err="1">
                <a:solidFill>
                  <a:srgbClr val="FFFFFF"/>
                </a:solidFill>
                <a:cs typeface="Cambria"/>
              </a:rPr>
              <a:t>imgres?um</a:t>
            </a:r>
            <a:r>
              <a:rPr lang="en-US" sz="1400" dirty="0">
                <a:solidFill>
                  <a:srgbClr val="FFFFFF"/>
                </a:solidFill>
                <a:cs typeface="Cambria"/>
              </a:rPr>
              <a:t>=1&amp;hl=</a:t>
            </a:r>
            <a:r>
              <a:rPr lang="en-US" sz="1400" dirty="0" err="1">
                <a:solidFill>
                  <a:srgbClr val="FFFFFF"/>
                </a:solidFill>
                <a:cs typeface="Cambria"/>
              </a:rPr>
              <a:t>en&amp;sa</a:t>
            </a:r>
            <a:r>
              <a:rPr lang="en-US" sz="1400" dirty="0">
                <a:solidFill>
                  <a:srgbClr val="FFFFFF"/>
                </a:solidFill>
                <a:cs typeface="Cambria"/>
              </a:rPr>
              <a:t>=</a:t>
            </a:r>
            <a:r>
              <a:rPr lang="en-US" sz="1400" dirty="0" err="1">
                <a:solidFill>
                  <a:srgbClr val="FFFFFF"/>
                </a:solidFill>
                <a:cs typeface="Cambria"/>
              </a:rPr>
              <a:t>N&amp;biw</a:t>
            </a:r>
            <a:r>
              <a:rPr lang="en-US" sz="1400" dirty="0">
                <a:solidFill>
                  <a:srgbClr val="FFFFFF"/>
                </a:solidFill>
                <a:cs typeface="Cambria"/>
              </a:rPr>
              <a:t>=1276&amp;bih=622&amp;tbm=</a:t>
            </a:r>
            <a:r>
              <a:rPr lang="en-US" sz="1400" dirty="0" err="1">
                <a:solidFill>
                  <a:srgbClr val="FFFFFF"/>
                </a:solidFill>
                <a:cs typeface="Cambria"/>
              </a:rPr>
              <a:t>isch&amp;tbnid</a:t>
            </a:r>
            <a:r>
              <a:rPr lang="en-US" sz="1400" dirty="0">
                <a:solidFill>
                  <a:srgbClr val="FFFFFF"/>
                </a:solidFill>
                <a:cs typeface="Cambria"/>
              </a:rPr>
              <a:t>=YRTd-UV_h2h_-M:&amp;</a:t>
            </a:r>
            <a:r>
              <a:rPr lang="en-US" sz="1400" dirty="0" err="1">
                <a:solidFill>
                  <a:srgbClr val="FFFFFF"/>
                </a:solidFill>
                <a:cs typeface="Cambria"/>
              </a:rPr>
              <a:t>imgrefurl</a:t>
            </a:r>
            <a:r>
              <a:rPr lang="en-US" sz="1400" dirty="0">
                <a:solidFill>
                  <a:srgbClr val="FFFFFF"/>
                </a:solidFill>
                <a:cs typeface="Cambria"/>
              </a:rPr>
              <a:t>=http://</a:t>
            </a:r>
            <a:r>
              <a:rPr lang="en-US" sz="1400" dirty="0" err="1">
                <a:solidFill>
                  <a:srgbClr val="FFFFFF"/>
                </a:solidFill>
                <a:cs typeface="Cambria"/>
              </a:rPr>
              <a:t>www.scientificamerican.com</a:t>
            </a:r>
            <a:r>
              <a:rPr lang="en-US" sz="1400" dirty="0">
                <a:solidFill>
                  <a:srgbClr val="FFFFFF"/>
                </a:solidFill>
                <a:cs typeface="Cambria"/>
              </a:rPr>
              <a:t>/article.cfm%3Fid%3Depa-bans-sooty-ship-fuel-off-us-coasts&amp;docid=thXZRob8xgwuoM&amp;imgurl=http://</a:t>
            </a:r>
            <a:r>
              <a:rPr lang="en-US" sz="1400" dirty="0" err="1">
                <a:solidFill>
                  <a:srgbClr val="FFFFFF"/>
                </a:solidFill>
                <a:cs typeface="Cambria"/>
              </a:rPr>
              <a:t>www.scientificamerican.com</a:t>
            </a:r>
            <a:r>
              <a:rPr lang="en-US" sz="1400" dirty="0">
                <a:solidFill>
                  <a:srgbClr val="FFFFFF"/>
                </a:solidFill>
                <a:cs typeface="Cambria"/>
              </a:rPr>
              <a:t>/media/inline/epa-bans-sooty-ship-fuel-off-us-coasts_1.jpg&amp;w=277&amp;h=277&amp;ei=FaceUOnJCM236QHx5oC4Bw&amp;zoom=1&amp;iact=</a:t>
            </a:r>
            <a:r>
              <a:rPr lang="en-US" sz="1400" dirty="0" err="1">
                <a:solidFill>
                  <a:srgbClr val="FFFFFF"/>
                </a:solidFill>
                <a:cs typeface="Cambria"/>
              </a:rPr>
              <a:t>rc&amp;dur</a:t>
            </a:r>
            <a:r>
              <a:rPr lang="en-US" sz="1400" dirty="0">
                <a:solidFill>
                  <a:srgbClr val="FFFFFF"/>
                </a:solidFill>
                <a:cs typeface="Cambria"/>
              </a:rPr>
              <a:t>=269&amp;sig=110624840929068854972&amp;page=1&amp;tbnh=134&amp;tbnw=134&amp;start=0&amp;ndsp=18&amp;ved=1t:429,r:15,s:0,i:123&amp;tx=104&amp;ty=70</a:t>
            </a:r>
            <a:endParaRPr lang="en-US" sz="1400" dirty="0" smtClean="0">
              <a:solidFill>
                <a:srgbClr val="FFFFFF"/>
              </a:solidFill>
              <a:cs typeface="Cambria"/>
            </a:endParaRPr>
          </a:p>
          <a:p>
            <a:pPr marL="285750" indent="-285750">
              <a:buFont typeface="Arial"/>
              <a:buChar char="•"/>
            </a:pPr>
            <a:r>
              <a:rPr lang="en-US" sz="1400" dirty="0" smtClean="0">
                <a:solidFill>
                  <a:srgbClr val="FFFFFF"/>
                </a:solidFill>
                <a:cs typeface="Cambria"/>
              </a:rPr>
              <a:t>http</a:t>
            </a:r>
            <a:r>
              <a:rPr lang="en-US" sz="1400" dirty="0">
                <a:solidFill>
                  <a:srgbClr val="FFFFFF"/>
                </a:solidFill>
                <a:cs typeface="Cambria"/>
              </a:rPr>
              <a:t>://sottyreview.wordpress.com/2012/03/17/population-explosion</a:t>
            </a:r>
            <a:r>
              <a:rPr lang="en-US" sz="1400" dirty="0" smtClean="0">
                <a:solidFill>
                  <a:srgbClr val="FFFFFF"/>
                </a:solidFill>
                <a:cs typeface="Cambria"/>
              </a:rPr>
              <a:t>/</a:t>
            </a:r>
          </a:p>
          <a:p>
            <a:pPr marL="285750" indent="-285750">
              <a:buFont typeface="Arial"/>
              <a:buChar char="•"/>
            </a:pPr>
            <a:r>
              <a:rPr lang="en-US" sz="1400" dirty="0">
                <a:solidFill>
                  <a:srgbClr val="FFFFFF"/>
                </a:solidFill>
                <a:cs typeface="Cambria"/>
              </a:rPr>
              <a:t>http://</a:t>
            </a:r>
            <a:r>
              <a:rPr lang="en-US" sz="1400" dirty="0" err="1">
                <a:solidFill>
                  <a:srgbClr val="FFFFFF"/>
                </a:solidFill>
                <a:cs typeface="Cambria"/>
              </a:rPr>
              <a:t>ngm.nationalgeographic.com</a:t>
            </a:r>
            <a:r>
              <a:rPr lang="en-US" sz="1400" dirty="0">
                <a:solidFill>
                  <a:srgbClr val="FFFFFF"/>
                </a:solidFill>
                <a:cs typeface="Cambria"/>
              </a:rPr>
              <a:t>/2011/01/seven-billion/</a:t>
            </a:r>
            <a:r>
              <a:rPr lang="en-US" sz="1400" dirty="0" err="1">
                <a:solidFill>
                  <a:srgbClr val="FFFFFF"/>
                </a:solidFill>
                <a:cs typeface="Cambria"/>
              </a:rPr>
              <a:t>kunzig</a:t>
            </a:r>
            <a:r>
              <a:rPr lang="en-US" sz="1400" dirty="0">
                <a:solidFill>
                  <a:srgbClr val="FFFFFF"/>
                </a:solidFill>
                <a:cs typeface="Cambria"/>
              </a:rPr>
              <a:t>-</a:t>
            </a:r>
            <a:r>
              <a:rPr lang="en-US" sz="1400" dirty="0" smtClean="0">
                <a:solidFill>
                  <a:srgbClr val="FFFFFF"/>
                </a:solidFill>
                <a:cs typeface="Cambria"/>
              </a:rPr>
              <a:t>text</a:t>
            </a:r>
            <a:endParaRPr lang="en-US" sz="1400" dirty="0">
              <a:solidFill>
                <a:srgbClr val="FFFFFF"/>
              </a:solidFill>
              <a:cs typeface="Cambria"/>
            </a:endParaRPr>
          </a:p>
        </p:txBody>
      </p:sp>
    </p:spTree>
    <p:extLst>
      <p:ext uri="{BB962C8B-B14F-4D97-AF65-F5344CB8AC3E}">
        <p14:creationId xmlns:p14="http://schemas.microsoft.com/office/powerpoint/2010/main" val="230059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2277934886"/>
              </p:ext>
            </p:extLst>
          </p:nvPr>
        </p:nvGraphicFramePr>
        <p:xfrm>
          <a:off x="1053997" y="2367668"/>
          <a:ext cx="7036007" cy="47142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408527"/>
            <a:ext cx="8229600" cy="4525963"/>
          </a:xfrm>
        </p:spPr>
        <p:txBody>
          <a:bodyPr>
            <a:normAutofit/>
          </a:bodyPr>
          <a:lstStyle/>
          <a:p>
            <a:pPr marL="0" indent="0" algn="ctr">
              <a:buNone/>
            </a:pPr>
            <a:r>
              <a:rPr lang="en-US" sz="3600" b="1" dirty="0">
                <a:solidFill>
                  <a:srgbClr val="FFFFFF"/>
                </a:solidFill>
                <a:latin typeface="Cambria"/>
                <a:cs typeface="Cambria"/>
              </a:rPr>
              <a:t>More industrialized countries </a:t>
            </a:r>
            <a:r>
              <a:rPr lang="en-US" sz="3600" b="1" dirty="0" smtClean="0">
                <a:solidFill>
                  <a:srgbClr val="FFFFFF"/>
                </a:solidFill>
                <a:latin typeface="Cambria"/>
                <a:cs typeface="Cambria"/>
              </a:rPr>
              <a:t>have (1) used </a:t>
            </a:r>
            <a:r>
              <a:rPr lang="en-US" sz="3600" b="1" dirty="0">
                <a:solidFill>
                  <a:srgbClr val="FFFFFF"/>
                </a:solidFill>
                <a:latin typeface="Cambria"/>
                <a:cs typeface="Cambria"/>
              </a:rPr>
              <a:t>more </a:t>
            </a:r>
            <a:r>
              <a:rPr lang="en-US" sz="3600" b="1" dirty="0" smtClean="0">
                <a:solidFill>
                  <a:srgbClr val="FFFFFF"/>
                </a:solidFill>
                <a:latin typeface="Cambria"/>
                <a:cs typeface="Cambria"/>
              </a:rPr>
              <a:t>energy </a:t>
            </a:r>
            <a:r>
              <a:rPr lang="en-US" sz="3600" b="1" dirty="0">
                <a:solidFill>
                  <a:srgbClr val="FFFFFF"/>
                </a:solidFill>
                <a:latin typeface="Cambria"/>
                <a:cs typeface="Cambria"/>
              </a:rPr>
              <a:t>and </a:t>
            </a:r>
            <a:endParaRPr lang="en-US" sz="3600" b="1" dirty="0" smtClean="0">
              <a:solidFill>
                <a:srgbClr val="FFFFFF"/>
              </a:solidFill>
              <a:latin typeface="Cambria"/>
              <a:cs typeface="Cambria"/>
            </a:endParaRPr>
          </a:p>
          <a:p>
            <a:pPr marL="0" indent="0" algn="ctr">
              <a:buNone/>
            </a:pPr>
            <a:r>
              <a:rPr lang="en-US" sz="3600" b="1" dirty="0" smtClean="0">
                <a:solidFill>
                  <a:srgbClr val="FFFFFF"/>
                </a:solidFill>
                <a:latin typeface="Cambria"/>
                <a:cs typeface="Cambria"/>
              </a:rPr>
              <a:t>(2) require </a:t>
            </a:r>
            <a:r>
              <a:rPr lang="en-US" sz="3600" b="1" dirty="0">
                <a:solidFill>
                  <a:srgbClr val="FFFFFF"/>
                </a:solidFill>
                <a:latin typeface="Cambria"/>
                <a:cs typeface="Cambria"/>
              </a:rPr>
              <a:t>more energy </a:t>
            </a:r>
            <a:endParaRPr lang="en-US" sz="3600" b="1" dirty="0" smtClean="0">
              <a:solidFill>
                <a:srgbClr val="FFFFFF"/>
              </a:solidFill>
              <a:latin typeface="Cambria"/>
              <a:cs typeface="Cambria"/>
            </a:endParaRPr>
          </a:p>
          <a:p>
            <a:pPr marL="0" indent="0" algn="ctr">
              <a:buNone/>
            </a:pPr>
            <a:r>
              <a:rPr lang="en-US" sz="3600" b="1" dirty="0" smtClean="0">
                <a:solidFill>
                  <a:srgbClr val="FFFFFF"/>
                </a:solidFill>
                <a:latin typeface="Cambria"/>
                <a:cs typeface="Cambria"/>
              </a:rPr>
              <a:t>to </a:t>
            </a:r>
            <a:r>
              <a:rPr lang="en-US" sz="3600" b="1" dirty="0">
                <a:solidFill>
                  <a:srgbClr val="FFFFFF"/>
                </a:solidFill>
                <a:latin typeface="Cambria"/>
                <a:cs typeface="Cambria"/>
              </a:rPr>
              <a:t>sustain </a:t>
            </a:r>
            <a:r>
              <a:rPr lang="en-US" sz="3600" b="1" dirty="0" smtClean="0">
                <a:solidFill>
                  <a:srgbClr val="FFFFFF"/>
                </a:solidFill>
                <a:latin typeface="Cambria"/>
                <a:cs typeface="Cambria"/>
              </a:rPr>
              <a:t>their </a:t>
            </a:r>
            <a:r>
              <a:rPr lang="en-US" sz="3600" b="1" dirty="0">
                <a:solidFill>
                  <a:srgbClr val="FFFFFF"/>
                </a:solidFill>
                <a:latin typeface="Cambria"/>
                <a:cs typeface="Cambria"/>
              </a:rPr>
              <a:t>economy</a:t>
            </a:r>
          </a:p>
        </p:txBody>
      </p:sp>
    </p:spTree>
    <p:extLst>
      <p:ext uri="{BB962C8B-B14F-4D97-AF65-F5344CB8AC3E}">
        <p14:creationId xmlns:p14="http://schemas.microsoft.com/office/powerpoint/2010/main" val="3529080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ubtitle 2"/>
          <p:cNvSpPr txBox="1">
            <a:spLocks/>
          </p:cNvSpPr>
          <p:nvPr/>
        </p:nvSpPr>
        <p:spPr>
          <a:xfrm>
            <a:off x="0" y="2308293"/>
            <a:ext cx="9144000" cy="2177443"/>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Which countries are the </a:t>
            </a:r>
            <a:r>
              <a:rPr lang="en-US" sz="4000" b="1" dirty="0">
                <a:solidFill>
                  <a:schemeClr val="bg1"/>
                </a:solidFill>
                <a:latin typeface="Cambria"/>
                <a:cs typeface="Cambria"/>
              </a:rPr>
              <a:t>biggest </a:t>
            </a:r>
            <a:r>
              <a:rPr lang="en-US" sz="4000" b="1" dirty="0" smtClean="0">
                <a:solidFill>
                  <a:schemeClr val="bg1"/>
                </a:solidFill>
                <a:latin typeface="Cambria"/>
                <a:cs typeface="Cambria"/>
              </a:rPr>
              <a:t>exporters of fuel</a:t>
            </a:r>
            <a:r>
              <a:rPr lang="en-US" sz="4000" b="1" dirty="0" smtClean="0">
                <a:solidFill>
                  <a:schemeClr val="bg1"/>
                </a:solidFill>
                <a:latin typeface="Cambria"/>
                <a:cs typeface="Cambria"/>
              </a:rPr>
              <a:t>?</a:t>
            </a:r>
            <a:endParaRPr lang="en-US" sz="4000" b="1" dirty="0">
              <a:solidFill>
                <a:schemeClr val="bg1"/>
              </a:solidFill>
              <a:latin typeface="Cambria"/>
              <a:cs typeface="Cambria"/>
            </a:endParaRPr>
          </a:p>
        </p:txBody>
      </p:sp>
    </p:spTree>
    <p:extLst>
      <p:ext uri="{BB962C8B-B14F-4D97-AF65-F5344CB8AC3E}">
        <p14:creationId xmlns:p14="http://schemas.microsoft.com/office/powerpoint/2010/main" val="114124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ubtitle 2"/>
          <p:cNvSpPr txBox="1">
            <a:spLocks/>
          </p:cNvSpPr>
          <p:nvPr/>
        </p:nvSpPr>
        <p:spPr>
          <a:xfrm>
            <a:off x="0" y="-21916"/>
            <a:ext cx="9144000" cy="1218210"/>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Biggest exporters of oil globally</a:t>
            </a:r>
            <a:endParaRPr lang="en-US" sz="4000" b="1" dirty="0">
              <a:solidFill>
                <a:schemeClr val="bg1"/>
              </a:solidFill>
              <a:latin typeface="Cambria"/>
              <a:cs typeface="Cambria"/>
            </a:endParaRPr>
          </a:p>
        </p:txBody>
      </p:sp>
      <p:sp>
        <p:nvSpPr>
          <p:cNvPr id="6" name="Subtitle 2"/>
          <p:cNvSpPr txBox="1">
            <a:spLocks/>
          </p:cNvSpPr>
          <p:nvPr/>
        </p:nvSpPr>
        <p:spPr>
          <a:xfrm>
            <a:off x="0" y="2028480"/>
            <a:ext cx="9144000" cy="1218210"/>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Biggest exporters of gas globally</a:t>
            </a:r>
            <a:endParaRPr lang="en-US" sz="4000" b="1" dirty="0">
              <a:solidFill>
                <a:schemeClr val="bg1"/>
              </a:solidFill>
              <a:latin typeface="Cambria"/>
              <a:cs typeface="Cambria"/>
            </a:endParaRPr>
          </a:p>
        </p:txBody>
      </p:sp>
      <p:pic>
        <p:nvPicPr>
          <p:cNvPr id="3" name="Picture 2"/>
          <p:cNvPicPr>
            <a:picLocks noChangeAspect="1"/>
          </p:cNvPicPr>
          <p:nvPr/>
        </p:nvPicPr>
        <p:blipFill>
          <a:blip r:embed="rId2"/>
          <a:stretch>
            <a:fillRect/>
          </a:stretch>
        </p:blipFill>
        <p:spPr>
          <a:xfrm>
            <a:off x="1749280" y="1165563"/>
            <a:ext cx="1587500" cy="1054100"/>
          </a:xfrm>
          <a:prstGeom prst="rect">
            <a:avLst/>
          </a:prstGeom>
        </p:spPr>
      </p:pic>
      <p:pic>
        <p:nvPicPr>
          <p:cNvPr id="4" name="Picture 3"/>
          <p:cNvPicPr>
            <a:picLocks noChangeAspect="1"/>
          </p:cNvPicPr>
          <p:nvPr/>
        </p:nvPicPr>
        <p:blipFill>
          <a:blip r:embed="rId3"/>
          <a:stretch>
            <a:fillRect/>
          </a:stretch>
        </p:blipFill>
        <p:spPr>
          <a:xfrm>
            <a:off x="3465636" y="1165563"/>
            <a:ext cx="1587500" cy="1054100"/>
          </a:xfrm>
          <a:prstGeom prst="rect">
            <a:avLst/>
          </a:prstGeom>
        </p:spPr>
      </p:pic>
      <p:pic>
        <p:nvPicPr>
          <p:cNvPr id="7" name="Picture 6"/>
          <p:cNvPicPr>
            <a:picLocks noChangeAspect="1"/>
          </p:cNvPicPr>
          <p:nvPr/>
        </p:nvPicPr>
        <p:blipFill>
          <a:blip r:embed="rId4"/>
          <a:stretch>
            <a:fillRect/>
          </a:stretch>
        </p:blipFill>
        <p:spPr>
          <a:xfrm>
            <a:off x="5216582" y="1165563"/>
            <a:ext cx="2091468" cy="1054100"/>
          </a:xfrm>
          <a:prstGeom prst="rect">
            <a:avLst/>
          </a:prstGeom>
        </p:spPr>
      </p:pic>
      <p:pic>
        <p:nvPicPr>
          <p:cNvPr id="9" name="Picture 8"/>
          <p:cNvPicPr>
            <a:picLocks noChangeAspect="1"/>
          </p:cNvPicPr>
          <p:nvPr/>
        </p:nvPicPr>
        <p:blipFill>
          <a:blip r:embed="rId3"/>
          <a:stretch>
            <a:fillRect/>
          </a:stretch>
        </p:blipFill>
        <p:spPr>
          <a:xfrm>
            <a:off x="1749280" y="3268827"/>
            <a:ext cx="1587500" cy="1054100"/>
          </a:xfrm>
          <a:prstGeom prst="rect">
            <a:avLst/>
          </a:prstGeom>
        </p:spPr>
      </p:pic>
      <p:pic>
        <p:nvPicPr>
          <p:cNvPr id="8" name="Picture 7"/>
          <p:cNvPicPr>
            <a:picLocks noChangeAspect="1"/>
          </p:cNvPicPr>
          <p:nvPr/>
        </p:nvPicPr>
        <p:blipFill>
          <a:blip r:embed="rId5"/>
          <a:stretch>
            <a:fillRect/>
          </a:stretch>
        </p:blipFill>
        <p:spPr>
          <a:xfrm>
            <a:off x="5749662" y="3268827"/>
            <a:ext cx="1447940" cy="1054100"/>
          </a:xfrm>
          <a:prstGeom prst="rect">
            <a:avLst/>
          </a:prstGeom>
        </p:spPr>
      </p:pic>
      <p:pic>
        <p:nvPicPr>
          <p:cNvPr id="11" name="Picture 10" descr="Screen Shot 2013-07-22 at 10.50.21 AM.pn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465636" y="3268827"/>
            <a:ext cx="2129657" cy="1054100"/>
          </a:xfrm>
          <a:prstGeom prst="rect">
            <a:avLst/>
          </a:prstGeom>
        </p:spPr>
      </p:pic>
      <p:sp>
        <p:nvSpPr>
          <p:cNvPr id="12" name="Subtitle 2"/>
          <p:cNvSpPr txBox="1">
            <a:spLocks/>
          </p:cNvSpPr>
          <p:nvPr/>
        </p:nvSpPr>
        <p:spPr>
          <a:xfrm>
            <a:off x="-1" y="4148021"/>
            <a:ext cx="9144000" cy="1218210"/>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Biggest reserves of uranium globally</a:t>
            </a:r>
            <a:endParaRPr lang="en-US" sz="4000" b="1" dirty="0">
              <a:solidFill>
                <a:schemeClr val="bg1"/>
              </a:solidFill>
              <a:latin typeface="Cambria"/>
              <a:cs typeface="Cambria"/>
            </a:endParaRPr>
          </a:p>
        </p:txBody>
      </p:sp>
      <p:pic>
        <p:nvPicPr>
          <p:cNvPr id="15" name="Picture 14" descr="Screen Shot 2013-07-22 at 10.50.21 AM.pn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465635" y="5388368"/>
            <a:ext cx="2129657" cy="1054100"/>
          </a:xfrm>
          <a:prstGeom prst="rect">
            <a:avLst/>
          </a:prstGeom>
        </p:spPr>
      </p:pic>
      <p:pic>
        <p:nvPicPr>
          <p:cNvPr id="16" name="Picture 15"/>
          <p:cNvPicPr>
            <a:picLocks noChangeAspect="1"/>
          </p:cNvPicPr>
          <p:nvPr/>
        </p:nvPicPr>
        <p:blipFill>
          <a:blip r:embed="rId7"/>
          <a:stretch>
            <a:fillRect/>
          </a:stretch>
        </p:blipFill>
        <p:spPr>
          <a:xfrm>
            <a:off x="1201389" y="5366230"/>
            <a:ext cx="2135391" cy="1076237"/>
          </a:xfrm>
          <a:prstGeom prst="rect">
            <a:avLst/>
          </a:prstGeom>
        </p:spPr>
      </p:pic>
      <p:pic>
        <p:nvPicPr>
          <p:cNvPr id="17" name="Picture 16"/>
          <p:cNvPicPr>
            <a:picLocks noChangeAspect="1"/>
          </p:cNvPicPr>
          <p:nvPr/>
        </p:nvPicPr>
        <p:blipFill>
          <a:blip r:embed="rId8"/>
          <a:stretch>
            <a:fillRect/>
          </a:stretch>
        </p:blipFill>
        <p:spPr>
          <a:xfrm>
            <a:off x="5749662" y="5388367"/>
            <a:ext cx="2091466" cy="1054099"/>
          </a:xfrm>
          <a:prstGeom prst="rect">
            <a:avLst/>
          </a:prstGeom>
        </p:spPr>
      </p:pic>
    </p:spTree>
    <p:extLst>
      <p:ext uri="{BB962C8B-B14F-4D97-AF65-F5344CB8AC3E}">
        <p14:creationId xmlns:p14="http://schemas.microsoft.com/office/powerpoint/2010/main" val="391371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par>
                                <p:cTn id="32" presetID="10" presetClass="entr" presetSubtype="0"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2">
                                            <p:txEl>
                                              <p:pRg st="0" end="0"/>
                                            </p:txEl>
                                          </p:spTgt>
                                        </p:tgtEl>
                                        <p:attrNameLst>
                                          <p:attrName>style.visibility</p:attrName>
                                        </p:attrNameLst>
                                      </p:cBhvr>
                                      <p:to>
                                        <p:strVal val="visible"/>
                                      </p:to>
                                    </p:set>
                                    <p:animEffect transition="in" filter="fade">
                                      <p:cBhvr>
                                        <p:cTn id="39" dur="500"/>
                                        <p:tgtEl>
                                          <p:spTgt spid="12">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par>
                                <p:cTn id="48" presetID="10" presetClass="entr" presetSubtype="0" fill="hold"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ubtitle 2"/>
          <p:cNvSpPr txBox="1">
            <a:spLocks/>
          </p:cNvSpPr>
          <p:nvPr/>
        </p:nvSpPr>
        <p:spPr>
          <a:xfrm>
            <a:off x="0" y="1174409"/>
            <a:ext cx="9144000" cy="1822052"/>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Biggest exporter of </a:t>
            </a:r>
          </a:p>
          <a:p>
            <a:pPr marL="0" indent="0" algn="ctr">
              <a:buNone/>
            </a:pPr>
            <a:r>
              <a:rPr lang="en-US" sz="4000" b="1" dirty="0" smtClean="0">
                <a:solidFill>
                  <a:schemeClr val="bg1"/>
                </a:solidFill>
                <a:latin typeface="Cambria"/>
                <a:cs typeface="Cambria"/>
              </a:rPr>
              <a:t>crude oil to the U.S.?</a:t>
            </a:r>
            <a:endParaRPr lang="en-US" sz="4000" b="1" dirty="0">
              <a:solidFill>
                <a:schemeClr val="bg1"/>
              </a:solidFill>
              <a:latin typeface="Cambria"/>
              <a:cs typeface="Cambria"/>
            </a:endParaRPr>
          </a:p>
        </p:txBody>
      </p:sp>
      <p:pic>
        <p:nvPicPr>
          <p:cNvPr id="2" name="Picture 1" descr="Screen Shot 2013-07-22 at 10.50.21 AM.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490510" y="3245371"/>
            <a:ext cx="4162980" cy="2060518"/>
          </a:xfrm>
          <a:prstGeom prst="rect">
            <a:avLst/>
          </a:prstGeom>
        </p:spPr>
      </p:pic>
    </p:spTree>
    <p:extLst>
      <p:ext uri="{BB962C8B-B14F-4D97-AF65-F5344CB8AC3E}">
        <p14:creationId xmlns:p14="http://schemas.microsoft.com/office/powerpoint/2010/main" val="240548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ubtitle 2"/>
          <p:cNvSpPr txBox="1">
            <a:spLocks/>
          </p:cNvSpPr>
          <p:nvPr/>
        </p:nvSpPr>
        <p:spPr>
          <a:xfrm>
            <a:off x="0" y="1174409"/>
            <a:ext cx="9144000" cy="1822052"/>
          </a:xfrm>
          <a:prstGeom prst="rect">
            <a:avLst/>
          </a:prstGeom>
        </p:spPr>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chemeClr val="bg1"/>
                </a:solidFill>
                <a:latin typeface="Cambria"/>
                <a:cs typeface="Cambria"/>
              </a:rPr>
              <a:t>Biggest exporter of </a:t>
            </a:r>
          </a:p>
          <a:p>
            <a:pPr marL="0" indent="0" algn="ctr">
              <a:buNone/>
            </a:pPr>
            <a:r>
              <a:rPr lang="en-US" sz="4000" b="1" dirty="0" smtClean="0">
                <a:solidFill>
                  <a:schemeClr val="bg1"/>
                </a:solidFill>
                <a:latin typeface="Cambria"/>
                <a:cs typeface="Cambria"/>
              </a:rPr>
              <a:t>natural gas to the U.S.?</a:t>
            </a:r>
            <a:endParaRPr lang="en-US" sz="4000" b="1" dirty="0">
              <a:solidFill>
                <a:schemeClr val="bg1"/>
              </a:solidFill>
              <a:latin typeface="Cambria"/>
              <a:cs typeface="Cambria"/>
            </a:endParaRPr>
          </a:p>
        </p:txBody>
      </p:sp>
      <p:pic>
        <p:nvPicPr>
          <p:cNvPr id="2" name="Picture 1" descr="Screen Shot 2013-07-22 at 10.50.21 AM.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490510" y="3245371"/>
            <a:ext cx="4162980" cy="2060518"/>
          </a:xfrm>
          <a:prstGeom prst="rect">
            <a:avLst/>
          </a:prstGeom>
        </p:spPr>
      </p:pic>
    </p:spTree>
    <p:extLst>
      <p:ext uri="{BB962C8B-B14F-4D97-AF65-F5344CB8AC3E}">
        <p14:creationId xmlns:p14="http://schemas.microsoft.com/office/powerpoint/2010/main" val="388837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2" name="Title 1"/>
          <p:cNvSpPr>
            <a:spLocks noGrp="1"/>
          </p:cNvSpPr>
          <p:nvPr>
            <p:ph type="title"/>
          </p:nvPr>
        </p:nvSpPr>
        <p:spPr>
          <a:xfrm>
            <a:off x="457200" y="642738"/>
            <a:ext cx="8229600" cy="1143000"/>
          </a:xfrm>
        </p:spPr>
        <p:txBody>
          <a:bodyPr>
            <a:normAutofit fontScale="90000"/>
          </a:bodyPr>
          <a:lstStyle/>
          <a:p>
            <a:r>
              <a:rPr lang="en-US" b="1" dirty="0" smtClean="0">
                <a:solidFill>
                  <a:schemeClr val="bg1"/>
                </a:solidFill>
                <a:latin typeface="Cambria"/>
                <a:cs typeface="Cambria"/>
              </a:rPr>
              <a:t>Why did countries take</a:t>
            </a:r>
            <a:br>
              <a:rPr lang="en-US" b="1" dirty="0" smtClean="0">
                <a:solidFill>
                  <a:schemeClr val="bg1"/>
                </a:solidFill>
                <a:latin typeface="Cambria"/>
                <a:cs typeface="Cambria"/>
              </a:rPr>
            </a:br>
            <a:r>
              <a:rPr lang="en-US" b="1" dirty="0" smtClean="0">
                <a:solidFill>
                  <a:schemeClr val="bg1"/>
                </a:solidFill>
                <a:latin typeface="Cambria"/>
                <a:cs typeface="Cambria"/>
              </a:rPr>
              <a:t>different energy paths?</a:t>
            </a:r>
            <a:endParaRPr lang="en-US" b="1" dirty="0">
              <a:solidFill>
                <a:schemeClr val="bg1"/>
              </a:solidFill>
              <a:latin typeface="Cambria"/>
              <a:cs typeface="Cambria"/>
            </a:endParaRPr>
          </a:p>
        </p:txBody>
      </p:sp>
      <p:pic>
        <p:nvPicPr>
          <p:cNvPr id="4" name="Picture 3" descr="path.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2017405" y="2172225"/>
            <a:ext cx="4899595" cy="3913354"/>
          </a:xfrm>
          <a:prstGeom prst="rect">
            <a:avLst/>
          </a:prstGeom>
        </p:spPr>
      </p:pic>
    </p:spTree>
    <p:extLst>
      <p:ext uri="{BB962C8B-B14F-4D97-AF65-F5344CB8AC3E}">
        <p14:creationId xmlns:p14="http://schemas.microsoft.com/office/powerpoint/2010/main" val="21840977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3999"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2" name="Title 1"/>
          <p:cNvSpPr>
            <a:spLocks noGrp="1"/>
          </p:cNvSpPr>
          <p:nvPr>
            <p:ph type="title"/>
          </p:nvPr>
        </p:nvSpPr>
        <p:spPr/>
        <p:txBody>
          <a:bodyPr/>
          <a:lstStyle/>
          <a:p>
            <a:r>
              <a:rPr lang="en-US" sz="4000" b="1" dirty="0" smtClean="0">
                <a:solidFill>
                  <a:srgbClr val="FFFFFF"/>
                </a:solidFill>
                <a:latin typeface="Cambria"/>
                <a:cs typeface="Cambria"/>
              </a:rPr>
              <a:t>Let’s take five examples</a:t>
            </a:r>
            <a:endParaRPr lang="en-US" sz="4000" b="1" dirty="0">
              <a:solidFill>
                <a:srgbClr val="FFFFFF"/>
              </a:solidFill>
              <a:latin typeface="Cambria"/>
              <a:cs typeface="Cambria"/>
            </a:endParaRPr>
          </a:p>
        </p:txBody>
      </p:sp>
      <p:sp>
        <p:nvSpPr>
          <p:cNvPr id="7" name="TextBox 6"/>
          <p:cNvSpPr txBox="1"/>
          <p:nvPr/>
        </p:nvSpPr>
        <p:spPr>
          <a:xfrm>
            <a:off x="3684509" y="2001115"/>
            <a:ext cx="4725739" cy="3170099"/>
          </a:xfrm>
          <a:prstGeom prst="rect">
            <a:avLst/>
          </a:prstGeom>
          <a:noFill/>
        </p:spPr>
        <p:txBody>
          <a:bodyPr wrap="square" rtlCol="0">
            <a:spAutoFit/>
          </a:bodyPr>
          <a:lstStyle/>
          <a:p>
            <a:r>
              <a:rPr lang="en-US" sz="4000" b="1" dirty="0" smtClean="0">
                <a:solidFill>
                  <a:srgbClr val="FFFFFF"/>
                </a:solidFill>
                <a:latin typeface="Cambria"/>
                <a:cs typeface="Cambria"/>
              </a:rPr>
              <a:t>United States</a:t>
            </a:r>
          </a:p>
          <a:p>
            <a:r>
              <a:rPr lang="en-US" sz="4000" b="1" dirty="0" smtClean="0">
                <a:solidFill>
                  <a:srgbClr val="FFFFFF"/>
                </a:solidFill>
                <a:latin typeface="Cambria"/>
                <a:cs typeface="Cambria"/>
              </a:rPr>
              <a:t>China</a:t>
            </a:r>
          </a:p>
          <a:p>
            <a:r>
              <a:rPr lang="en-US" sz="4000" b="1" dirty="0" smtClean="0">
                <a:solidFill>
                  <a:srgbClr val="FFFFFF"/>
                </a:solidFill>
                <a:latin typeface="Cambria"/>
                <a:cs typeface="Cambria"/>
              </a:rPr>
              <a:t>Brazil</a:t>
            </a:r>
          </a:p>
          <a:p>
            <a:r>
              <a:rPr lang="en-US" sz="4000" b="1" dirty="0" smtClean="0">
                <a:solidFill>
                  <a:srgbClr val="FFFFFF"/>
                </a:solidFill>
                <a:latin typeface="Cambria"/>
                <a:cs typeface="Cambria"/>
              </a:rPr>
              <a:t>Iceland</a:t>
            </a:r>
          </a:p>
          <a:p>
            <a:r>
              <a:rPr lang="en-US" sz="4000" b="1" dirty="0" smtClean="0">
                <a:solidFill>
                  <a:srgbClr val="FFFFFF"/>
                </a:solidFill>
                <a:latin typeface="Cambria"/>
                <a:cs typeface="Cambria"/>
              </a:rPr>
              <a:t>France</a:t>
            </a:r>
            <a:endParaRPr lang="en-US" sz="4000" b="1" dirty="0">
              <a:solidFill>
                <a:srgbClr val="FFFFFF"/>
              </a:solidFill>
              <a:latin typeface="Cambria"/>
              <a:cs typeface="Cambria"/>
            </a:endParaRPr>
          </a:p>
        </p:txBody>
      </p:sp>
      <p:pic>
        <p:nvPicPr>
          <p:cNvPr id="5" name="Picture 4" descr="brazil flag.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014869" y="3368029"/>
            <a:ext cx="669641" cy="469748"/>
          </a:xfrm>
          <a:prstGeom prst="rect">
            <a:avLst/>
          </a:prstGeom>
        </p:spPr>
      </p:pic>
      <p:pic>
        <p:nvPicPr>
          <p:cNvPr id="6" name="Picture 5" descr="france fla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014869" y="4597110"/>
            <a:ext cx="670051" cy="455733"/>
          </a:xfrm>
          <a:prstGeom prst="rect">
            <a:avLst/>
          </a:prstGeom>
        </p:spPr>
      </p:pic>
      <p:pic>
        <p:nvPicPr>
          <p:cNvPr id="8" name="Picture 7" descr="iceland lag.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014869" y="3988155"/>
            <a:ext cx="669641" cy="480120"/>
          </a:xfrm>
          <a:prstGeom prst="rect">
            <a:avLst/>
          </a:prstGeom>
        </p:spPr>
      </p:pic>
      <p:pic>
        <p:nvPicPr>
          <p:cNvPr id="9" name="Picture 8" descr="china flag.jp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014869" y="2760680"/>
            <a:ext cx="698943" cy="465115"/>
          </a:xfrm>
          <a:prstGeom prst="rect">
            <a:avLst/>
          </a:prstGeom>
        </p:spPr>
      </p:pic>
      <p:pic>
        <p:nvPicPr>
          <p:cNvPr id="3" name="Picture 2"/>
          <p:cNvPicPr>
            <a:picLocks noChangeAspect="1"/>
          </p:cNvPicPr>
          <p:nvPr/>
        </p:nvPicPr>
        <p:blipFill>
          <a:blip r:embed="rId6"/>
          <a:stretch>
            <a:fillRect/>
          </a:stretch>
        </p:blipFill>
        <p:spPr>
          <a:xfrm>
            <a:off x="2996461" y="2208544"/>
            <a:ext cx="704991" cy="373645"/>
          </a:xfrm>
          <a:prstGeom prst="rect">
            <a:avLst/>
          </a:prstGeom>
        </p:spPr>
      </p:pic>
    </p:spTree>
    <p:extLst>
      <p:ext uri="{BB962C8B-B14F-4D97-AF65-F5344CB8AC3E}">
        <p14:creationId xmlns:p14="http://schemas.microsoft.com/office/powerpoint/2010/main" val="185637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Black .thmx</Template>
  <TotalTime>2913</TotalTime>
  <Words>1062</Words>
  <Application>Microsoft Office PowerPoint</Application>
  <PresentationFormat>On-screen Show (4:3)</PresentationFormat>
  <Paragraphs>109</Paragraphs>
  <Slides>21</Slides>
  <Notes>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International Perspectives to Energy, Emissions, and Global Warming</vt:lpstr>
      <vt:lpstr>PowerPoint Presentation</vt:lpstr>
      <vt:lpstr>PowerPoint Presentation</vt:lpstr>
      <vt:lpstr>PowerPoint Presentation</vt:lpstr>
      <vt:lpstr>PowerPoint Presentation</vt:lpstr>
      <vt:lpstr>PowerPoint Presentation</vt:lpstr>
      <vt:lpstr>PowerPoint Presentation</vt:lpstr>
      <vt:lpstr>Why did countries take different energy paths?</vt:lpstr>
      <vt:lpstr>Let’s take five examples</vt:lpstr>
      <vt:lpstr>United States</vt:lpstr>
      <vt:lpstr>China</vt:lpstr>
      <vt:lpstr>Brazil Hydropower, </vt:lpstr>
      <vt:lpstr>Iceland Geothermal</vt:lpstr>
      <vt:lpstr>France Nuclear</vt:lpstr>
      <vt:lpstr>Why did countries go different energy paths?</vt:lpstr>
      <vt:lpstr>PowerPoint Presentation</vt:lpstr>
      <vt:lpstr>Relation between energy &amp; emissions</vt:lpstr>
      <vt:lpstr>PowerPoint Presentation</vt:lpstr>
      <vt:lpstr>PowerPoint Presentation</vt:lpstr>
      <vt:lpstr>PowerPoint Presentation</vt:lpstr>
      <vt:lpstr>PowerPoint Presentation</vt:lpstr>
    </vt:vector>
  </TitlesOfParts>
  <Company>Canegie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Ivonne Peña</dc:creator>
  <cp:lastModifiedBy>Kelly.Klima</cp:lastModifiedBy>
  <cp:revision>150</cp:revision>
  <cp:lastPrinted>2012-08-05T17:31:25Z</cp:lastPrinted>
  <dcterms:created xsi:type="dcterms:W3CDTF">2012-07-28T18:34:16Z</dcterms:created>
  <dcterms:modified xsi:type="dcterms:W3CDTF">2013-09-19T22:22:23Z</dcterms:modified>
</cp:coreProperties>
</file>